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28"/>
  </p:notesMasterIdLst>
  <p:sldIdLst>
    <p:sldId id="281" r:id="rId2"/>
    <p:sldId id="532" r:id="rId3"/>
    <p:sldId id="529" r:id="rId4"/>
    <p:sldId id="530" r:id="rId5"/>
    <p:sldId id="531" r:id="rId6"/>
    <p:sldId id="507" r:id="rId7"/>
    <p:sldId id="506" r:id="rId8"/>
    <p:sldId id="508" r:id="rId9"/>
    <p:sldId id="510" r:id="rId10"/>
    <p:sldId id="509" r:id="rId11"/>
    <p:sldId id="511" r:id="rId12"/>
    <p:sldId id="512" r:id="rId13"/>
    <p:sldId id="514" r:id="rId14"/>
    <p:sldId id="515" r:id="rId15"/>
    <p:sldId id="516" r:id="rId16"/>
    <p:sldId id="518" r:id="rId17"/>
    <p:sldId id="520" r:id="rId18"/>
    <p:sldId id="521" r:id="rId19"/>
    <p:sldId id="519" r:id="rId20"/>
    <p:sldId id="522" r:id="rId21"/>
    <p:sldId id="524" r:id="rId22"/>
    <p:sldId id="526" r:id="rId23"/>
    <p:sldId id="527" r:id="rId24"/>
    <p:sldId id="528" r:id="rId25"/>
    <p:sldId id="505" r:id="rId26"/>
    <p:sldId id="416" r:id="rId27"/>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
      <p:font typeface="GyeonggiTitleOTF Medium" panose="02020603020101020101" pitchFamily="18" charset="-127"/>
      <p:regular r:id="rId33"/>
      <p:bold r:id="rId34"/>
      <p:italic r:id="rId35"/>
      <p:boldItalic r:id="rId36"/>
    </p:embeddedFont>
    <p:embeddedFont>
      <p:font typeface="GyeonggiTitleOTF Medium" panose="02020603020101020101" pitchFamily="18" charset="-127"/>
      <p:regular r:id="rId33"/>
      <p:bold r:id="rId34"/>
      <p:italic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5775"/>
  </p:normalViewPr>
  <p:slideViewPr>
    <p:cSldViewPr snapToGrid="0">
      <p:cViewPr varScale="1">
        <p:scale>
          <a:sx n="118" d="100"/>
          <a:sy n="118" d="100"/>
        </p:scale>
        <p:origin x="376" y="200"/>
      </p:cViewPr>
      <p:guideLst>
        <p:guide orient="horz" pos="2183"/>
        <p:guide pos="2857"/>
      </p:guideLst>
    </p:cSldViewPr>
  </p:slideViewPr>
  <p:notesTextViewPr>
    <p:cViewPr>
      <p:scale>
        <a:sx n="1" d="1"/>
        <a:sy n="1" d="1"/>
      </p:scale>
      <p:origin x="0" y="0"/>
    </p:cViewPr>
  </p:notesTextViewPr>
  <p:notesViewPr>
    <p:cSldViewPr snapToGrid="0">
      <p:cViewPr>
        <p:scale>
          <a:sx n="249" d="100"/>
          <a:sy n="249" d="100"/>
        </p:scale>
        <p:origin x="392" y="-4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yeonggiTitleOTF Medium" panose="02020603020101020101" pitchFamily="18" charset="-127"/>
              </a:defRPr>
            </a:lvl1pPr>
          </a:lstStyle>
          <a:p>
            <a:endParaRPr kumimoji="1" lang="ko-Kore-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yeonggiTitleOTF Medium" panose="02020603020101020101" pitchFamily="18" charset="-127"/>
              </a:defRPr>
            </a:lvl1pPr>
          </a:lstStyle>
          <a:p>
            <a:fld id="{4E7E67DA-0D19-E746-AC67-3D263D67A4FB}" type="datetimeFigureOut">
              <a:rPr kumimoji="1" lang="ko-Kore-KR" altLang="en-US" smtClean="0"/>
              <a:pPr/>
              <a:t>2023. 10. 5.</a:t>
            </a:fld>
            <a:endParaRPr kumimoji="1" lang="ko-Kore-KR" altLang="en-US" dirty="0"/>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ore-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a:p>
            <a:pPr lvl="3"/>
            <a:r>
              <a:rPr kumimoji="1" lang="ko-KR" altLang="en-US" dirty="0"/>
              <a:t>네 번째 수준</a:t>
            </a:r>
          </a:p>
          <a:p>
            <a:pPr lvl="4"/>
            <a:r>
              <a:rPr kumimoji="1" lang="ko-KR" altLang="en-US" dirty="0"/>
              <a:t>다섯 번째 수준</a:t>
            </a:r>
            <a:endParaRPr kumimoji="1" lang="ko-Kore-KR" altLang="en-US" dirty="0"/>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yeonggiTitleOTF Medium" panose="02020603020101020101" pitchFamily="18" charset="-127"/>
              </a:defRPr>
            </a:lvl1pPr>
          </a:lstStyle>
          <a:p>
            <a:endParaRPr kumimoji="1" lang="ko-Kore-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yeonggiTitleOTF Medium" panose="02020603020101020101" pitchFamily="18" charset="-127"/>
              </a:defRPr>
            </a:lvl1pPr>
          </a:lstStyle>
          <a:p>
            <a:fld id="{234CA8CE-722C-C442-8664-4A3D4F9859B1}" type="slidenum">
              <a:rPr kumimoji="1" lang="ko-Kore-KR" altLang="en-US" smtClean="0"/>
              <a:pPr/>
              <a:t>‹#›</a:t>
            </a:fld>
            <a:endParaRPr kumimoji="1" lang="ko-Kore-KR" altLang="en-US" dirty="0"/>
          </a:p>
        </p:txBody>
      </p:sp>
    </p:spTree>
    <p:extLst>
      <p:ext uri="{BB962C8B-B14F-4D97-AF65-F5344CB8AC3E}">
        <p14:creationId xmlns:p14="http://schemas.microsoft.com/office/powerpoint/2010/main" val="2338832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yeonggiTitleOTF Medium" panose="02020603020101020101" pitchFamily="18" charset="-127"/>
        <a:ea typeface="+mn-ea"/>
        <a:cs typeface="+mn-cs"/>
      </a:defRPr>
    </a:lvl1pPr>
    <a:lvl2pPr marL="457200" algn="l" defTabSz="914400" rtl="0" eaLnBrk="1" latinLnBrk="0" hangingPunct="1">
      <a:defRPr sz="1200" kern="1200">
        <a:solidFill>
          <a:schemeClr val="tx1"/>
        </a:solidFill>
        <a:latin typeface="GyeonggiTitleOTF Medium" panose="02020603020101020101" pitchFamily="18" charset="-127"/>
        <a:ea typeface="+mn-ea"/>
        <a:cs typeface="+mn-cs"/>
      </a:defRPr>
    </a:lvl2pPr>
    <a:lvl3pPr marL="914400" algn="l" defTabSz="914400" rtl="0" eaLnBrk="1" latinLnBrk="0" hangingPunct="1">
      <a:defRPr sz="1200" kern="1200">
        <a:solidFill>
          <a:schemeClr val="tx1"/>
        </a:solidFill>
        <a:latin typeface="GyeonggiTitleOTF Medium" panose="02020603020101020101" pitchFamily="18" charset="-127"/>
        <a:ea typeface="+mn-ea"/>
        <a:cs typeface="+mn-cs"/>
      </a:defRPr>
    </a:lvl3pPr>
    <a:lvl4pPr marL="1371600" algn="l" defTabSz="914400" rtl="0" eaLnBrk="1" latinLnBrk="0" hangingPunct="1">
      <a:defRPr sz="1200" kern="1200">
        <a:solidFill>
          <a:schemeClr val="tx1"/>
        </a:solidFill>
        <a:latin typeface="GyeonggiTitleOTF Medium" panose="02020603020101020101" pitchFamily="18" charset="-127"/>
        <a:ea typeface="+mn-ea"/>
        <a:cs typeface="+mn-cs"/>
      </a:defRPr>
    </a:lvl4pPr>
    <a:lvl5pPr marL="1828800" algn="l" defTabSz="914400" rtl="0" eaLnBrk="1" latinLnBrk="0" hangingPunct="1">
      <a:defRPr sz="1200" kern="1200">
        <a:solidFill>
          <a:schemeClr val="tx1"/>
        </a:solidFill>
        <a:latin typeface="GyeonggiTitleOTF Medium" panose="02020603020101020101" pitchFamily="18" charset="-12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234CA8CE-722C-C442-8664-4A3D4F9859B1}" type="slidenum">
              <a:rPr kumimoji="1" lang="ko-Kore-KR" altLang="en-US" smtClean="0"/>
              <a:pPr/>
              <a:t>1</a:t>
            </a:fld>
            <a:endParaRPr kumimoji="1" lang="ko-Kore-KR" altLang="en-US" dirty="0"/>
          </a:p>
        </p:txBody>
      </p:sp>
    </p:spTree>
    <p:extLst>
      <p:ext uri="{BB962C8B-B14F-4D97-AF65-F5344CB8AC3E}">
        <p14:creationId xmlns:p14="http://schemas.microsoft.com/office/powerpoint/2010/main" val="1949939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10</a:t>
            </a:fld>
            <a:endParaRPr kumimoji="1" lang="ko-Kore-KR" altLang="en-US" dirty="0"/>
          </a:p>
        </p:txBody>
      </p:sp>
    </p:spTree>
    <p:extLst>
      <p:ext uri="{BB962C8B-B14F-4D97-AF65-F5344CB8AC3E}">
        <p14:creationId xmlns:p14="http://schemas.microsoft.com/office/powerpoint/2010/main" val="4097231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11</a:t>
            </a:fld>
            <a:endParaRPr kumimoji="1" lang="ko-Kore-KR" altLang="en-US" dirty="0"/>
          </a:p>
        </p:txBody>
      </p:sp>
    </p:spTree>
    <p:extLst>
      <p:ext uri="{BB962C8B-B14F-4D97-AF65-F5344CB8AC3E}">
        <p14:creationId xmlns:p14="http://schemas.microsoft.com/office/powerpoint/2010/main" val="2829776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12</a:t>
            </a:fld>
            <a:endParaRPr kumimoji="1" lang="ko-Kore-KR" altLang="en-US" dirty="0"/>
          </a:p>
        </p:txBody>
      </p:sp>
    </p:spTree>
    <p:extLst>
      <p:ext uri="{BB962C8B-B14F-4D97-AF65-F5344CB8AC3E}">
        <p14:creationId xmlns:p14="http://schemas.microsoft.com/office/powerpoint/2010/main" val="3299494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13</a:t>
            </a:fld>
            <a:endParaRPr kumimoji="1" lang="ko-Kore-KR" altLang="en-US" dirty="0"/>
          </a:p>
        </p:txBody>
      </p:sp>
    </p:spTree>
    <p:extLst>
      <p:ext uri="{BB962C8B-B14F-4D97-AF65-F5344CB8AC3E}">
        <p14:creationId xmlns:p14="http://schemas.microsoft.com/office/powerpoint/2010/main" val="867611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14</a:t>
            </a:fld>
            <a:endParaRPr kumimoji="1" lang="ko-Kore-KR" altLang="en-US" dirty="0"/>
          </a:p>
        </p:txBody>
      </p:sp>
    </p:spTree>
    <p:extLst>
      <p:ext uri="{BB962C8B-B14F-4D97-AF65-F5344CB8AC3E}">
        <p14:creationId xmlns:p14="http://schemas.microsoft.com/office/powerpoint/2010/main" val="273459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15</a:t>
            </a:fld>
            <a:endParaRPr kumimoji="1" lang="ko-Kore-KR" altLang="en-US" dirty="0"/>
          </a:p>
        </p:txBody>
      </p:sp>
    </p:spTree>
    <p:extLst>
      <p:ext uri="{BB962C8B-B14F-4D97-AF65-F5344CB8AC3E}">
        <p14:creationId xmlns:p14="http://schemas.microsoft.com/office/powerpoint/2010/main" val="3559247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17</a:t>
            </a:fld>
            <a:endParaRPr kumimoji="1" lang="ko-Kore-KR" altLang="en-US" dirty="0"/>
          </a:p>
        </p:txBody>
      </p:sp>
    </p:spTree>
    <p:extLst>
      <p:ext uri="{BB962C8B-B14F-4D97-AF65-F5344CB8AC3E}">
        <p14:creationId xmlns:p14="http://schemas.microsoft.com/office/powerpoint/2010/main" val="216276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18</a:t>
            </a:fld>
            <a:endParaRPr kumimoji="1" lang="ko-Kore-KR" altLang="en-US" dirty="0"/>
          </a:p>
        </p:txBody>
      </p:sp>
    </p:spTree>
    <p:extLst>
      <p:ext uri="{BB962C8B-B14F-4D97-AF65-F5344CB8AC3E}">
        <p14:creationId xmlns:p14="http://schemas.microsoft.com/office/powerpoint/2010/main" val="2156701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21</a:t>
            </a:fld>
            <a:endParaRPr kumimoji="1" lang="ko-Kore-KR" altLang="en-US" dirty="0"/>
          </a:p>
        </p:txBody>
      </p:sp>
    </p:spTree>
    <p:extLst>
      <p:ext uri="{BB962C8B-B14F-4D97-AF65-F5344CB8AC3E}">
        <p14:creationId xmlns:p14="http://schemas.microsoft.com/office/powerpoint/2010/main" val="2186431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22</a:t>
            </a:fld>
            <a:endParaRPr kumimoji="1" lang="ko-Kore-KR" altLang="en-US" dirty="0"/>
          </a:p>
        </p:txBody>
      </p:sp>
    </p:spTree>
    <p:extLst>
      <p:ext uri="{BB962C8B-B14F-4D97-AF65-F5344CB8AC3E}">
        <p14:creationId xmlns:p14="http://schemas.microsoft.com/office/powerpoint/2010/main" val="204298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latin typeface="+mn-lt"/>
              </a:rPr>
              <a:t>구조화되지 않은 데이터를</a:t>
            </a:r>
            <a:r>
              <a:rPr kumimoji="1" lang="en-US" altLang="ko-KR" dirty="0">
                <a:latin typeface="+mn-lt"/>
              </a:rPr>
              <a:t> </a:t>
            </a:r>
            <a:r>
              <a:rPr kumimoji="1" lang="ko-KR" altLang="en-US" dirty="0">
                <a:latin typeface="+mn-lt"/>
              </a:rPr>
              <a:t>처리하는 방법입니다</a:t>
            </a:r>
            <a:r>
              <a:rPr kumimoji="1" lang="en-US" altLang="ko-KR" dirty="0">
                <a:latin typeface="+mn-lt"/>
              </a:rPr>
              <a:t>. (</a:t>
            </a:r>
            <a:r>
              <a:rPr kumimoji="1" lang="ko-KR" altLang="en-US" dirty="0">
                <a:latin typeface="+mn-lt"/>
              </a:rPr>
              <a:t>이것만 남음</a:t>
            </a:r>
            <a:r>
              <a:rPr kumimoji="1" lang="en-US" altLang="ko-KR" dirty="0">
                <a:latin typeface="+mn-lt"/>
              </a:rPr>
              <a:t>)</a:t>
            </a:r>
          </a:p>
          <a:p>
            <a:endParaRPr kumimoji="1" lang="en-US" altLang="en-US" dirty="0">
              <a:latin typeface="+mn-lt"/>
            </a:endParaRPr>
          </a:p>
          <a:p>
            <a:r>
              <a:rPr kumimoji="1" lang="ko-KR" altLang="en-US" dirty="0">
                <a:latin typeface="+mn-lt"/>
              </a:rPr>
              <a:t>그 뒤에 자세하게는 </a:t>
            </a:r>
            <a:r>
              <a:rPr kumimoji="1" lang="ko-KR" altLang="en-US" dirty="0" err="1">
                <a:latin typeface="+mn-lt"/>
              </a:rPr>
              <a:t>영상님이</a:t>
            </a:r>
            <a:r>
              <a:rPr kumimoji="1" lang="ko-KR" altLang="en-US" dirty="0">
                <a:latin typeface="+mn-lt"/>
              </a:rPr>
              <a:t> </a:t>
            </a:r>
            <a:r>
              <a:rPr kumimoji="1" lang="ko-KR" altLang="en-US" dirty="0" err="1">
                <a:latin typeface="+mn-lt"/>
              </a:rPr>
              <a:t>설명해줄겁니다</a:t>
            </a:r>
            <a:r>
              <a:rPr kumimoji="1" lang="en-US" altLang="ko-KR" dirty="0">
                <a:latin typeface="+mn-lt"/>
              </a:rPr>
              <a:t>.</a:t>
            </a:r>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2</a:t>
            </a:fld>
            <a:endParaRPr kumimoji="1" lang="ko-Kore-KR" altLang="en-US" dirty="0"/>
          </a:p>
        </p:txBody>
      </p:sp>
    </p:spTree>
    <p:extLst>
      <p:ext uri="{BB962C8B-B14F-4D97-AF65-F5344CB8AC3E}">
        <p14:creationId xmlns:p14="http://schemas.microsoft.com/office/powerpoint/2010/main" val="2299800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25</a:t>
            </a:fld>
            <a:endParaRPr kumimoji="1" lang="ko-Kore-KR" altLang="en-US" dirty="0"/>
          </a:p>
        </p:txBody>
      </p:sp>
    </p:spTree>
    <p:extLst>
      <p:ext uri="{BB962C8B-B14F-4D97-AF65-F5344CB8AC3E}">
        <p14:creationId xmlns:p14="http://schemas.microsoft.com/office/powerpoint/2010/main" val="171944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latin typeface="+mn-lt"/>
              </a:rPr>
              <a:t>그래서 아래의 의미는 변수는 지정안하고</a:t>
            </a:r>
            <a:r>
              <a:rPr kumimoji="1" lang="en-US" altLang="ko-KR" dirty="0">
                <a:latin typeface="+mn-lt"/>
              </a:rPr>
              <a:t>, </a:t>
            </a:r>
            <a:r>
              <a:rPr kumimoji="1" lang="ko-KR" altLang="en-US" dirty="0">
                <a:latin typeface="+mn-lt"/>
              </a:rPr>
              <a:t>라벨이 </a:t>
            </a:r>
            <a:r>
              <a:rPr kumimoji="1" lang="en-US" altLang="ko-KR" dirty="0">
                <a:latin typeface="+mn-lt"/>
              </a:rPr>
              <a:t>Person</a:t>
            </a:r>
            <a:r>
              <a:rPr kumimoji="1" lang="ko-KR" altLang="en-US" dirty="0">
                <a:latin typeface="+mn-lt"/>
              </a:rPr>
              <a:t>일 때</a:t>
            </a:r>
            <a:r>
              <a:rPr kumimoji="1" lang="en-US" altLang="ko-KR" dirty="0">
                <a:latin typeface="+mn-lt"/>
              </a:rPr>
              <a:t>, </a:t>
            </a:r>
            <a:r>
              <a:rPr kumimoji="1" lang="ko-KR" altLang="en-US" dirty="0">
                <a:latin typeface="+mn-lt"/>
              </a:rPr>
              <a:t>이름이 </a:t>
            </a:r>
            <a:r>
              <a:rPr kumimoji="1" lang="en-US" altLang="ko-KR" dirty="0">
                <a:latin typeface="+mn-lt"/>
              </a:rPr>
              <a:t>Dan</a:t>
            </a:r>
            <a:r>
              <a:rPr kumimoji="1" lang="ko-KR" altLang="en-US" dirty="0">
                <a:latin typeface="+mn-lt"/>
              </a:rPr>
              <a:t>인 사람이 사랑하는 </a:t>
            </a:r>
            <a:r>
              <a:rPr kumimoji="1" lang="en-US" altLang="ko-KR" dirty="0">
                <a:latin typeface="+mn-lt"/>
              </a:rPr>
              <a:t>Whom</a:t>
            </a:r>
            <a:r>
              <a:rPr kumimoji="1" lang="ko-KR" altLang="en-US" dirty="0">
                <a:latin typeface="+mn-lt"/>
              </a:rPr>
              <a:t>을 검색하고 </a:t>
            </a:r>
            <a:r>
              <a:rPr kumimoji="1" lang="ko-KR" altLang="en-US" dirty="0" err="1">
                <a:latin typeface="+mn-lt"/>
              </a:rPr>
              <a:t>리턴하라는</a:t>
            </a:r>
            <a:r>
              <a:rPr kumimoji="1" lang="ko-KR" altLang="en-US" dirty="0">
                <a:latin typeface="+mn-lt"/>
              </a:rPr>
              <a:t> 것을 알 수 있습니다</a:t>
            </a:r>
            <a:r>
              <a:rPr kumimoji="1" lang="en-US" altLang="ko-KR" dirty="0">
                <a:latin typeface="+mn-lt"/>
              </a:rPr>
              <a:t>.</a:t>
            </a:r>
          </a:p>
          <a:p>
            <a:r>
              <a:rPr kumimoji="1" lang="ko-KR" altLang="en-US" dirty="0">
                <a:latin typeface="+mn-lt"/>
              </a:rPr>
              <a:t>레이블은 특정 레이블이 있는 모든 노드가 동일한 세트에 속하는 세트로 노드를 그룹화하여 도메인을 형성하는데 사용됩니다</a:t>
            </a:r>
            <a:r>
              <a:rPr kumimoji="1" lang="en-US" altLang="ko-KR" dirty="0">
                <a:latin typeface="+mn-lt"/>
              </a:rPr>
              <a:t>.</a:t>
            </a:r>
          </a:p>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3</a:t>
            </a:fld>
            <a:endParaRPr kumimoji="1" lang="ko-Kore-KR" altLang="en-US" dirty="0"/>
          </a:p>
        </p:txBody>
      </p:sp>
    </p:spTree>
    <p:extLst>
      <p:ext uri="{BB962C8B-B14F-4D97-AF65-F5344CB8AC3E}">
        <p14:creationId xmlns:p14="http://schemas.microsoft.com/office/powerpoint/2010/main" val="3756549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latin typeface="+mn-lt"/>
              </a:rPr>
              <a:t>두 사진은 일단 </a:t>
            </a:r>
            <a:r>
              <a:rPr kumimoji="1" lang="en-US" altLang="ko-KR" dirty="0" err="1">
                <a:latin typeface="+mn-lt"/>
              </a:rPr>
              <a:t>cyper</a:t>
            </a:r>
            <a:r>
              <a:rPr kumimoji="1" lang="ko-KR" altLang="en-US" dirty="0">
                <a:latin typeface="+mn-lt"/>
              </a:rPr>
              <a:t>을 만들기 위한 공통점이 있고</a:t>
            </a:r>
            <a:r>
              <a:rPr kumimoji="1" lang="en-US" altLang="ko-KR" dirty="0">
                <a:latin typeface="+mn-lt"/>
              </a:rPr>
              <a:t>,</a:t>
            </a:r>
          </a:p>
          <a:p>
            <a:r>
              <a:rPr kumimoji="1" lang="en-US" altLang="en-US" dirty="0">
                <a:latin typeface="+mn-lt"/>
              </a:rPr>
              <a:t>LLM</a:t>
            </a:r>
            <a:r>
              <a:rPr kumimoji="1" lang="ko-KR" altLang="en-US" dirty="0">
                <a:latin typeface="+mn-lt"/>
              </a:rPr>
              <a:t>에 </a:t>
            </a:r>
            <a:r>
              <a:rPr kumimoji="1" lang="en-US" altLang="ko-KR" dirty="0">
                <a:latin typeface="+mn-lt"/>
              </a:rPr>
              <a:t>prompt</a:t>
            </a:r>
            <a:r>
              <a:rPr kumimoji="1" lang="ko-KR" altLang="en-US" dirty="0">
                <a:latin typeface="+mn-lt"/>
              </a:rPr>
              <a:t>를 통하여</a:t>
            </a:r>
            <a:r>
              <a:rPr kumimoji="1" lang="en-US" altLang="ko-KR" dirty="0">
                <a:latin typeface="+mn-lt"/>
              </a:rPr>
              <a:t>, kg</a:t>
            </a:r>
            <a:r>
              <a:rPr kumimoji="1" lang="ko-KR" altLang="en-US" dirty="0">
                <a:latin typeface="+mn-lt"/>
              </a:rPr>
              <a:t>에</a:t>
            </a:r>
            <a:r>
              <a:rPr kumimoji="1" lang="en-US" altLang="ko-KR" dirty="0">
                <a:latin typeface="+mn-lt"/>
              </a:rPr>
              <a:t> </a:t>
            </a:r>
            <a:r>
              <a:rPr kumimoji="1" lang="ko-KR" altLang="en-US" dirty="0">
                <a:latin typeface="+mn-lt"/>
              </a:rPr>
              <a:t>넣을 </a:t>
            </a:r>
            <a:r>
              <a:rPr kumimoji="1" lang="en-US" altLang="ko-KR" dirty="0" err="1">
                <a:latin typeface="+mn-lt"/>
              </a:rPr>
              <a:t>cyper</a:t>
            </a:r>
            <a:r>
              <a:rPr kumimoji="1" lang="ko-KR" altLang="en-US" dirty="0">
                <a:latin typeface="+mn-lt"/>
              </a:rPr>
              <a:t>를 찾는 다는 점에서 크게 개념이 다르지 않다</a:t>
            </a:r>
            <a:r>
              <a:rPr kumimoji="1" lang="en-US" altLang="ko-KR" dirty="0">
                <a:latin typeface="+mn-lt"/>
              </a:rPr>
              <a:t>. </a:t>
            </a:r>
            <a:r>
              <a:rPr kumimoji="1" lang="ko-KR" altLang="en-US" dirty="0">
                <a:latin typeface="+mn-lt"/>
              </a:rPr>
              <a:t>좀 더 자세한 부분은 </a:t>
            </a:r>
            <a:r>
              <a:rPr kumimoji="1" lang="ko-KR" altLang="en-US" dirty="0" err="1">
                <a:latin typeface="+mn-lt"/>
              </a:rPr>
              <a:t>뒷</a:t>
            </a:r>
            <a:r>
              <a:rPr kumimoji="1" lang="ko-KR" altLang="en-US" dirty="0">
                <a:latin typeface="+mn-lt"/>
              </a:rPr>
              <a:t> 부분에서 희진이가 설명할 것이다</a:t>
            </a:r>
            <a:r>
              <a:rPr kumimoji="1" lang="en-US" altLang="ko-KR" dirty="0">
                <a:latin typeface="+mn-lt"/>
              </a:rPr>
              <a:t>.</a:t>
            </a:r>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4</a:t>
            </a:fld>
            <a:endParaRPr kumimoji="1" lang="ko-Kore-KR" altLang="en-US" dirty="0"/>
          </a:p>
        </p:txBody>
      </p:sp>
    </p:spTree>
    <p:extLst>
      <p:ext uri="{BB962C8B-B14F-4D97-AF65-F5344CB8AC3E}">
        <p14:creationId xmlns:p14="http://schemas.microsoft.com/office/powerpoint/2010/main" val="474753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latin typeface="+mn-lt"/>
              </a:rPr>
              <a:t>구조화되지 않은 데이터를</a:t>
            </a:r>
            <a:r>
              <a:rPr kumimoji="1" lang="en-US" altLang="ko-KR" dirty="0">
                <a:latin typeface="+mn-lt"/>
              </a:rPr>
              <a:t> </a:t>
            </a:r>
            <a:r>
              <a:rPr kumimoji="1" lang="ko-KR" altLang="en-US" dirty="0">
                <a:latin typeface="+mn-lt"/>
              </a:rPr>
              <a:t>처리하는 방법입니다</a:t>
            </a:r>
            <a:r>
              <a:rPr kumimoji="1" lang="en-US" altLang="ko-KR" dirty="0">
                <a:latin typeface="+mn-lt"/>
              </a:rPr>
              <a:t>. (</a:t>
            </a:r>
            <a:r>
              <a:rPr kumimoji="1" lang="ko-KR" altLang="en-US" dirty="0">
                <a:latin typeface="+mn-lt"/>
              </a:rPr>
              <a:t>이것만 남음</a:t>
            </a:r>
            <a:r>
              <a:rPr kumimoji="1" lang="en-US" altLang="ko-KR" dirty="0">
                <a:latin typeface="+mn-lt"/>
              </a:rPr>
              <a:t>)</a:t>
            </a:r>
          </a:p>
          <a:p>
            <a:endParaRPr kumimoji="1" lang="en-US" altLang="en-US" dirty="0">
              <a:latin typeface="+mn-lt"/>
            </a:endParaRPr>
          </a:p>
          <a:p>
            <a:r>
              <a:rPr kumimoji="1" lang="ko-KR" altLang="en-US" dirty="0">
                <a:latin typeface="+mn-lt"/>
              </a:rPr>
              <a:t>그 뒤에 자세하게는 </a:t>
            </a:r>
            <a:r>
              <a:rPr kumimoji="1" lang="ko-KR" altLang="en-US" dirty="0" err="1">
                <a:latin typeface="+mn-lt"/>
              </a:rPr>
              <a:t>영상님이</a:t>
            </a:r>
            <a:r>
              <a:rPr kumimoji="1" lang="ko-KR" altLang="en-US" dirty="0">
                <a:latin typeface="+mn-lt"/>
              </a:rPr>
              <a:t> </a:t>
            </a:r>
            <a:r>
              <a:rPr kumimoji="1" lang="ko-KR" altLang="en-US" dirty="0" err="1">
                <a:latin typeface="+mn-lt"/>
              </a:rPr>
              <a:t>설명해줄겁니다</a:t>
            </a:r>
            <a:r>
              <a:rPr kumimoji="1" lang="en-US" altLang="ko-KR" dirty="0">
                <a:latin typeface="+mn-lt"/>
              </a:rPr>
              <a:t>.</a:t>
            </a:r>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5</a:t>
            </a:fld>
            <a:endParaRPr kumimoji="1" lang="ko-Kore-KR" altLang="en-US" dirty="0"/>
          </a:p>
        </p:txBody>
      </p:sp>
    </p:spTree>
    <p:extLst>
      <p:ext uri="{BB962C8B-B14F-4D97-AF65-F5344CB8AC3E}">
        <p14:creationId xmlns:p14="http://schemas.microsoft.com/office/powerpoint/2010/main" val="475593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6</a:t>
            </a:fld>
            <a:endParaRPr kumimoji="1" lang="ko-Kore-KR" altLang="en-US" dirty="0"/>
          </a:p>
        </p:txBody>
      </p:sp>
    </p:spTree>
    <p:extLst>
      <p:ext uri="{BB962C8B-B14F-4D97-AF65-F5344CB8AC3E}">
        <p14:creationId xmlns:p14="http://schemas.microsoft.com/office/powerpoint/2010/main" val="353365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7</a:t>
            </a:fld>
            <a:endParaRPr kumimoji="1" lang="ko-Kore-KR" altLang="en-US" dirty="0"/>
          </a:p>
        </p:txBody>
      </p:sp>
    </p:spTree>
    <p:extLst>
      <p:ext uri="{BB962C8B-B14F-4D97-AF65-F5344CB8AC3E}">
        <p14:creationId xmlns:p14="http://schemas.microsoft.com/office/powerpoint/2010/main" val="375654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8</a:t>
            </a:fld>
            <a:endParaRPr kumimoji="1" lang="ko-Kore-KR" altLang="en-US" dirty="0"/>
          </a:p>
        </p:txBody>
      </p:sp>
    </p:spTree>
    <p:extLst>
      <p:ext uri="{BB962C8B-B14F-4D97-AF65-F5344CB8AC3E}">
        <p14:creationId xmlns:p14="http://schemas.microsoft.com/office/powerpoint/2010/main" val="210091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latin typeface="+mn-lt"/>
            </a:endParaRPr>
          </a:p>
        </p:txBody>
      </p:sp>
      <p:sp>
        <p:nvSpPr>
          <p:cNvPr id="4" name="슬라이드 번호 개체 틀 3"/>
          <p:cNvSpPr>
            <a:spLocks noGrp="1"/>
          </p:cNvSpPr>
          <p:nvPr>
            <p:ph type="sldNum" sz="quarter" idx="5"/>
          </p:nvPr>
        </p:nvSpPr>
        <p:spPr/>
        <p:txBody>
          <a:bodyPr/>
          <a:lstStyle/>
          <a:p>
            <a:fld id="{234CA8CE-722C-C442-8664-4A3D4F9859B1}" type="slidenum">
              <a:rPr kumimoji="1" lang="ko-Kore-KR" altLang="en-US" smtClean="0"/>
              <a:pPr/>
              <a:t>9</a:t>
            </a:fld>
            <a:endParaRPr kumimoji="1" lang="ko-Kore-KR" altLang="en-US" dirty="0"/>
          </a:p>
        </p:txBody>
      </p:sp>
    </p:spTree>
    <p:extLst>
      <p:ext uri="{BB962C8B-B14F-4D97-AF65-F5344CB8AC3E}">
        <p14:creationId xmlns:p14="http://schemas.microsoft.com/office/powerpoint/2010/main" val="2276455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434692D-D85F-1540-A0C8-1EA0CA5B78D5}" type="datetimeFigureOut">
              <a:rPr kumimoji="1" lang="ko-Kore-KR" altLang="en-US" smtClean="0"/>
              <a:t>2023. 10. 5.</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3394485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434692D-D85F-1540-A0C8-1EA0CA5B78D5}" type="datetimeFigureOut">
              <a:rPr kumimoji="1" lang="ko-Kore-KR" altLang="en-US" smtClean="0"/>
              <a:t>2023. 10. 5.</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1142075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434692D-D85F-1540-A0C8-1EA0CA5B78D5}" type="datetimeFigureOut">
              <a:rPr kumimoji="1" lang="ko-Kore-KR" altLang="en-US" smtClean="0"/>
              <a:t>2023. 10. 5.</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3681533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434692D-D85F-1540-A0C8-1EA0CA5B78D5}" type="datetimeFigureOut">
              <a:rPr kumimoji="1" lang="ko-Kore-KR" altLang="en-US" smtClean="0"/>
              <a:t>2023. 10. 5.</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98324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434692D-D85F-1540-A0C8-1EA0CA5B78D5}" type="datetimeFigureOut">
              <a:rPr kumimoji="1" lang="ko-Kore-KR" altLang="en-US" smtClean="0"/>
              <a:t>2023. 10. 5.</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3061947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B434692D-D85F-1540-A0C8-1EA0CA5B78D5}" type="datetimeFigureOut">
              <a:rPr kumimoji="1" lang="ko-Kore-KR" altLang="en-US" smtClean="0"/>
              <a:t>2023. 10. 5.</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3382217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434692D-D85F-1540-A0C8-1EA0CA5B78D5}" type="datetimeFigureOut">
              <a:rPr kumimoji="1" lang="ko-Kore-KR" altLang="en-US" smtClean="0"/>
              <a:t>2023. 10. 5.</a:t>
            </a:fld>
            <a:endParaRPr kumimoji="1" lang="ko-Kore-KR" altLang="en-US"/>
          </a:p>
        </p:txBody>
      </p:sp>
      <p:sp>
        <p:nvSpPr>
          <p:cNvPr id="8" name="Footer Placeholder 7"/>
          <p:cNvSpPr>
            <a:spLocks noGrp="1"/>
          </p:cNvSpPr>
          <p:nvPr>
            <p:ph type="ftr" sz="quarter" idx="11"/>
          </p:nvPr>
        </p:nvSpPr>
        <p:spPr/>
        <p:txBody>
          <a:bodyPr/>
          <a:lstStyle/>
          <a:p>
            <a:endParaRPr kumimoji="1" lang="ko-Kore-KR" altLang="en-US"/>
          </a:p>
        </p:txBody>
      </p:sp>
      <p:sp>
        <p:nvSpPr>
          <p:cNvPr id="9" name="Slide Number Placeholder 8"/>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335130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434692D-D85F-1540-A0C8-1EA0CA5B78D5}" type="datetimeFigureOut">
              <a:rPr kumimoji="1" lang="ko-Kore-KR" altLang="en-US" smtClean="0"/>
              <a:t>2023. 10. 5.</a:t>
            </a:fld>
            <a:endParaRPr kumimoji="1" lang="ko-Kore-KR" altLang="en-US"/>
          </a:p>
        </p:txBody>
      </p:sp>
      <p:sp>
        <p:nvSpPr>
          <p:cNvPr id="4" name="Footer Placeholder 3"/>
          <p:cNvSpPr>
            <a:spLocks noGrp="1"/>
          </p:cNvSpPr>
          <p:nvPr>
            <p:ph type="ftr" sz="quarter" idx="11"/>
          </p:nvPr>
        </p:nvSpPr>
        <p:spPr/>
        <p:txBody>
          <a:bodyPr/>
          <a:lstStyle/>
          <a:p>
            <a:endParaRPr kumimoji="1" lang="ko-Kore-KR" altLang="en-US"/>
          </a:p>
        </p:txBody>
      </p:sp>
      <p:sp>
        <p:nvSpPr>
          <p:cNvPr id="5" name="Slide Number Placeholder 4"/>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1348892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34692D-D85F-1540-A0C8-1EA0CA5B78D5}" type="datetimeFigureOut">
              <a:rPr kumimoji="1" lang="ko-Kore-KR" altLang="en-US" smtClean="0"/>
              <a:t>2023. 10. 5.</a:t>
            </a:fld>
            <a:endParaRPr kumimoji="1" lang="ko-Kore-KR" altLang="en-US"/>
          </a:p>
        </p:txBody>
      </p:sp>
      <p:sp>
        <p:nvSpPr>
          <p:cNvPr id="3" name="Footer Placeholder 2"/>
          <p:cNvSpPr>
            <a:spLocks noGrp="1"/>
          </p:cNvSpPr>
          <p:nvPr>
            <p:ph type="ftr" sz="quarter" idx="11"/>
          </p:nvPr>
        </p:nvSpPr>
        <p:spPr/>
        <p:txBody>
          <a:bodyPr/>
          <a:lstStyle/>
          <a:p>
            <a:endParaRPr kumimoji="1" lang="ko-Kore-KR" altLang="en-US"/>
          </a:p>
        </p:txBody>
      </p:sp>
      <p:sp>
        <p:nvSpPr>
          <p:cNvPr id="4" name="Slide Number Placeholder 3"/>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4228021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434692D-D85F-1540-A0C8-1EA0CA5B78D5}" type="datetimeFigureOut">
              <a:rPr kumimoji="1" lang="ko-Kore-KR" altLang="en-US" smtClean="0"/>
              <a:t>2023. 10. 5.</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151292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434692D-D85F-1540-A0C8-1EA0CA5B78D5}" type="datetimeFigureOut">
              <a:rPr kumimoji="1" lang="ko-Kore-KR" altLang="en-US" smtClean="0"/>
              <a:t>2023. 10. 5.</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55DE4BDA-059B-1647-A1B5-3021ED81D6C4}" type="slidenum">
              <a:rPr kumimoji="1" lang="ko-Kore-KR" altLang="en-US" smtClean="0"/>
              <a:t>‹#›</a:t>
            </a:fld>
            <a:endParaRPr kumimoji="1" lang="ko-Kore-KR" altLang="en-US"/>
          </a:p>
        </p:txBody>
      </p:sp>
    </p:spTree>
    <p:extLst>
      <p:ext uri="{BB962C8B-B14F-4D97-AF65-F5344CB8AC3E}">
        <p14:creationId xmlns:p14="http://schemas.microsoft.com/office/powerpoint/2010/main" val="1356405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GyeonggiTitleOTF Medium" panose="02020603020101020101" pitchFamily="18" charset="-127"/>
              </a:defRPr>
            </a:lvl1pPr>
          </a:lstStyle>
          <a:p>
            <a:fld id="{B434692D-D85F-1540-A0C8-1EA0CA5B78D5}" type="datetimeFigureOut">
              <a:rPr kumimoji="1" lang="ko-Kore-KR" altLang="en-US" smtClean="0"/>
              <a:pPr/>
              <a:t>2023. 10. 5.</a:t>
            </a:fld>
            <a:endParaRPr kumimoji="1" lang="ko-Kore-KR"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GyeonggiTitleOTF Medium" panose="02020603020101020101" pitchFamily="18" charset="-127"/>
              </a:defRPr>
            </a:lvl1pPr>
          </a:lstStyle>
          <a:p>
            <a:endParaRPr kumimoji="1" lang="ko-Kore-KR"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GyeonggiTitleOTF Medium" panose="02020603020101020101" pitchFamily="18" charset="-127"/>
              </a:defRPr>
            </a:lvl1pPr>
          </a:lstStyle>
          <a:p>
            <a:fld id="{55DE4BDA-059B-1647-A1B5-3021ED81D6C4}" type="slidenum">
              <a:rPr kumimoji="1" lang="ko-Kore-KR" altLang="en-US" smtClean="0"/>
              <a:pPr/>
              <a:t>‹#›</a:t>
            </a:fld>
            <a:endParaRPr kumimoji="1" lang="ko-Kore-KR" altLang="en-US" dirty="0"/>
          </a:p>
        </p:txBody>
      </p:sp>
    </p:spTree>
    <p:extLst>
      <p:ext uri="{BB962C8B-B14F-4D97-AF65-F5344CB8AC3E}">
        <p14:creationId xmlns:p14="http://schemas.microsoft.com/office/powerpoint/2010/main" val="3639154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yeonggiTitleOTF Medium" panose="02020603020101020101" pitchFamily="18" charset="-12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yeonggiTitleOTF Medium" panose="02020603020101020101" pitchFamily="18" charset="-12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yeonggiTitleOTF Medium" panose="02020603020101020101" pitchFamily="18" charset="-12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yeonggiTitleOTF Medium" panose="02020603020101020101" pitchFamily="18" charset="-12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yeonggiTitleOTF Medium" panose="02020603020101020101" pitchFamily="18" charset="-12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alice.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bob.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alice.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bob.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bob.com/" TargetMode="External"/><Relationship Id="rId2" Type="http://schemas.openxmlformats.org/officeDocument/2006/relationships/hyperlink" Target="http://www.alice.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medium.com/neo4j/knowledge-graph-based-chatbot-with-gpt-3-and-neo4j-c4ebbd325ed"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EEF066E-2E82-8707-FDE3-9E2E6B45A361}"/>
              </a:ext>
            </a:extLst>
          </p:cNvPr>
          <p:cNvSpPr txBox="1"/>
          <p:nvPr/>
        </p:nvSpPr>
        <p:spPr>
          <a:xfrm>
            <a:off x="1531742" y="2924088"/>
            <a:ext cx="6080511" cy="707886"/>
          </a:xfrm>
          <a:prstGeom prst="rect">
            <a:avLst/>
          </a:prstGeom>
          <a:noFill/>
        </p:spPr>
        <p:txBody>
          <a:bodyPr wrap="none" rtlCol="0">
            <a:spAutoFit/>
          </a:bodyPr>
          <a:lstStyle/>
          <a:p>
            <a:r>
              <a:rPr lang="en-US" altLang="ko-KR" sz="4000" b="1" dirty="0">
                <a:latin typeface="GYEONGGITITLEOTF MEDIUM" panose="02020603020101020101" pitchFamily="18" charset="-127"/>
                <a:ea typeface="GYEONGGITITLEOTF MEDIUM" panose="02020603020101020101" pitchFamily="18" charset="-127"/>
                <a:cs typeface="Pretendard" panose="02000503000000020004" pitchFamily="2" charset="-127"/>
              </a:rPr>
              <a:t>Knowledge Graph &amp;</a:t>
            </a:r>
            <a:r>
              <a:rPr lang="ko-KR" altLang="en-US" sz="4000" b="1" dirty="0">
                <a:latin typeface="GYEONGGITITLEOTF MEDIUM" panose="02020603020101020101" pitchFamily="18" charset="-127"/>
                <a:ea typeface="GYEONGGITITLEOTF MEDIUM" panose="02020603020101020101" pitchFamily="18" charset="-127"/>
                <a:cs typeface="Pretendard" panose="02000503000000020004" pitchFamily="2" charset="-127"/>
              </a:rPr>
              <a:t> </a:t>
            </a:r>
            <a:r>
              <a:rPr lang="en-US" altLang="ko-KR" sz="4000" b="1" dirty="0">
                <a:latin typeface="GYEONGGITITLEOTF MEDIUM" panose="02020603020101020101" pitchFamily="18" charset="-127"/>
                <a:ea typeface="GYEONGGITITLEOTF MEDIUM" panose="02020603020101020101" pitchFamily="18" charset="-127"/>
                <a:cs typeface="Pretendard" panose="02000503000000020004" pitchFamily="2" charset="-127"/>
              </a:rPr>
              <a:t>LLM</a:t>
            </a:r>
          </a:p>
        </p:txBody>
      </p:sp>
      <p:sp>
        <p:nvSpPr>
          <p:cNvPr id="15" name="TextBox 14">
            <a:extLst>
              <a:ext uri="{FF2B5EF4-FFF2-40B4-BE49-F238E27FC236}">
                <a16:creationId xmlns:a16="http://schemas.microsoft.com/office/drawing/2014/main" id="{ECCA1D99-0908-724D-1A30-EF519AB94F3F}"/>
              </a:ext>
            </a:extLst>
          </p:cNvPr>
          <p:cNvSpPr txBox="1"/>
          <p:nvPr/>
        </p:nvSpPr>
        <p:spPr>
          <a:xfrm>
            <a:off x="3327107" y="4898137"/>
            <a:ext cx="2549096" cy="400110"/>
          </a:xfrm>
          <a:prstGeom prst="rect">
            <a:avLst/>
          </a:prstGeom>
          <a:noFill/>
        </p:spPr>
        <p:txBody>
          <a:bodyPr wrap="none" rtlCol="0">
            <a:spAutoFit/>
          </a:bodyPr>
          <a:lstStyle/>
          <a:p>
            <a:r>
              <a:rPr kumimoji="1" lang="ko-KR" altLang="en-US" sz="2000" b="1" dirty="0" err="1">
                <a:latin typeface="GYEONGGITITLEOTF MEDIUM" panose="02020603020101020101" pitchFamily="18" charset="-127"/>
                <a:ea typeface="GYEONGGITITLEOTF MEDIUM" panose="02020603020101020101" pitchFamily="18" charset="-127"/>
                <a:cs typeface="Pretendard SemiBold" panose="02000503000000020004" pitchFamily="2" charset="-127"/>
              </a:rPr>
              <a:t>김성연</a:t>
            </a:r>
            <a:r>
              <a:rPr kumimoji="1" lang="ko-KR" altLang="en-US"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 </a:t>
            </a:r>
            <a:r>
              <a:rPr kumimoji="1" lang="en-US" altLang="ko-KR"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a:t>
            </a:r>
            <a:r>
              <a:rPr kumimoji="1" lang="ko-KR" altLang="en-US"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 </a:t>
            </a:r>
            <a:r>
              <a:rPr kumimoji="1" lang="ko-KR" altLang="en-US" sz="2000" b="1" dirty="0" err="1">
                <a:latin typeface="GYEONGGITITLEOTF MEDIUM" panose="02020603020101020101" pitchFamily="18" charset="-127"/>
                <a:ea typeface="GYEONGGITITLEOTF MEDIUM" panose="02020603020101020101" pitchFamily="18" charset="-127"/>
                <a:cs typeface="Pretendard SemiBold" panose="02000503000000020004" pitchFamily="2" charset="-127"/>
              </a:rPr>
              <a:t>김영상</a:t>
            </a:r>
            <a:r>
              <a:rPr kumimoji="1" lang="en-US" altLang="ko-KR"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a:t>
            </a:r>
            <a:r>
              <a:rPr kumimoji="1" lang="ko-KR" altLang="en-US"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 조희진</a:t>
            </a:r>
          </a:p>
        </p:txBody>
      </p:sp>
      <p:sp>
        <p:nvSpPr>
          <p:cNvPr id="17" name="TextBox 16">
            <a:extLst>
              <a:ext uri="{FF2B5EF4-FFF2-40B4-BE49-F238E27FC236}">
                <a16:creationId xmlns:a16="http://schemas.microsoft.com/office/drawing/2014/main" id="{3ADDF0E2-2A6E-8222-B68F-0072818B8425}"/>
              </a:ext>
            </a:extLst>
          </p:cNvPr>
          <p:cNvSpPr txBox="1"/>
          <p:nvPr/>
        </p:nvSpPr>
        <p:spPr>
          <a:xfrm>
            <a:off x="4200743" y="4498027"/>
            <a:ext cx="742511" cy="400110"/>
          </a:xfrm>
          <a:prstGeom prst="rect">
            <a:avLst/>
          </a:prstGeom>
          <a:noFill/>
        </p:spPr>
        <p:txBody>
          <a:bodyPr wrap="none" rtlCol="0">
            <a:spAutoFit/>
          </a:bodyPr>
          <a:lstStyle/>
          <a:p>
            <a:r>
              <a:rPr kumimoji="1" lang="en-US" altLang="ko-KR"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GME</a:t>
            </a:r>
            <a:endParaRPr kumimoji="1" lang="ko-KR" altLang="en-US"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endParaRPr>
          </a:p>
        </p:txBody>
      </p:sp>
    </p:spTree>
    <p:extLst>
      <p:ext uri="{BB962C8B-B14F-4D97-AF65-F5344CB8AC3E}">
        <p14:creationId xmlns:p14="http://schemas.microsoft.com/office/powerpoint/2010/main" val="414724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 altLang="ko-Kore-KR" sz="3200" dirty="0" err="1">
                <a:ea typeface="GyeonggiTitleOTF Medium" panose="02020603020101020101" pitchFamily="18" charset="-127"/>
              </a:rPr>
              <a:t>NaLLM</a:t>
            </a:r>
            <a:r>
              <a:rPr kumimoji="1" lang="ko-KR" altLang="en-US" sz="3200" dirty="0">
                <a:ea typeface="GyeonggiTitleOTF Medium" panose="02020603020101020101" pitchFamily="18" charset="-127"/>
              </a:rPr>
              <a:t> 코드분석</a:t>
            </a:r>
            <a:endParaRPr kumimoji="1" lang="en" altLang="ko-Kore-KR" sz="3200" dirty="0">
              <a:ea typeface="GyeonggiTitleOTF Medium" panose="02020603020101020101" pitchFamily="18" charset="-127"/>
            </a:endParaRPr>
          </a:p>
        </p:txBody>
      </p:sp>
      <p:sp>
        <p:nvSpPr>
          <p:cNvPr id="3" name="내용 개체 틀 2">
            <a:extLst>
              <a:ext uri="{FF2B5EF4-FFF2-40B4-BE49-F238E27FC236}">
                <a16:creationId xmlns:a16="http://schemas.microsoft.com/office/drawing/2014/main" id="{58A7CFBD-D486-2BF1-70BB-833A232EED15}"/>
              </a:ext>
            </a:extLst>
          </p:cNvPr>
          <p:cNvSpPr>
            <a:spLocks noGrp="1"/>
          </p:cNvSpPr>
          <p:nvPr>
            <p:ph idx="1"/>
          </p:nvPr>
        </p:nvSpPr>
        <p:spPr>
          <a:xfrm>
            <a:off x="628650" y="1358153"/>
            <a:ext cx="7886700" cy="4818810"/>
          </a:xfrm>
        </p:spPr>
        <p:txBody>
          <a:bodyPr>
            <a:normAutofit/>
          </a:bodyPr>
          <a:lstStyle/>
          <a:p>
            <a:pPr>
              <a:buFont typeface="Wingdings" pitchFamily="2" charset="2"/>
              <a:buChar char="v"/>
            </a:pPr>
            <a:r>
              <a:rPr lang="en" altLang="ko-Kore-KR" sz="2000" dirty="0">
                <a:latin typeface="GyeonggiTitleOTF Medium" panose="02020603020101020101" pitchFamily="18" charset="-127"/>
                <a:ea typeface="GyeonggiTitleOTF Medium" panose="02020603020101020101" pitchFamily="18" charset="-127"/>
              </a:rPr>
              <a:t>@</a:t>
            </a:r>
            <a:r>
              <a:rPr lang="en" altLang="ko-Kore-KR" sz="2000" dirty="0" err="1">
                <a:latin typeface="GyeonggiTitleOTF Medium" panose="02020603020101020101" pitchFamily="18" charset="-127"/>
                <a:ea typeface="GyeonggiTitleOTF Medium" panose="02020603020101020101" pitchFamily="18" charset="-127"/>
              </a:rPr>
              <a:t>app.websocket</a:t>
            </a:r>
            <a:r>
              <a:rPr lang="en" altLang="ko-Kore-KR" sz="2000" dirty="0">
                <a:latin typeface="GyeonggiTitleOTF Medium" panose="02020603020101020101" pitchFamily="18" charset="-127"/>
                <a:ea typeface="GyeonggiTitleOTF Medium" panose="02020603020101020101" pitchFamily="18" charset="-127"/>
              </a:rPr>
              <a:t>("/text2text")</a:t>
            </a:r>
          </a:p>
          <a:p>
            <a:pPr lvl="1">
              <a:buFont typeface="Wingdings" pitchFamily="2" charset="2"/>
              <a:buChar char="§"/>
            </a:pPr>
            <a:r>
              <a:rPr lang="en-US" altLang="ko-KR" sz="1600" dirty="0">
                <a:latin typeface="GyeonggiTitleOTF Medium" panose="02020603020101020101" pitchFamily="18" charset="-127"/>
                <a:ea typeface="GyeonggiTitleOTF Medium" panose="02020603020101020101" pitchFamily="18" charset="-127"/>
              </a:rPr>
              <a:t>3. </a:t>
            </a:r>
            <a:r>
              <a:rPr lang="ko-KR" altLang="en-US" sz="1600" dirty="0">
                <a:latin typeface="GyeonggiTitleOTF Medium" panose="02020603020101020101" pitchFamily="18" charset="-127"/>
                <a:ea typeface="GyeonggiTitleOTF Medium" panose="02020603020101020101" pitchFamily="18" charset="-127"/>
              </a:rPr>
              <a:t>해당 </a:t>
            </a:r>
            <a:r>
              <a:rPr lang="en" altLang="ko-Kore-KR" sz="1600" dirty="0">
                <a:latin typeface="GyeonggiTitleOTF Medium" panose="02020603020101020101" pitchFamily="18" charset="-127"/>
                <a:ea typeface="GyeonggiTitleOTF Medium" panose="02020603020101020101" pitchFamily="18" charset="-127"/>
              </a:rPr>
              <a:t>Cypher</a:t>
            </a:r>
            <a:r>
              <a:rPr lang="ko-KR" altLang="en-US" sz="1600" dirty="0">
                <a:latin typeface="GyeonggiTitleOTF Medium" panose="02020603020101020101" pitchFamily="18" charset="-127"/>
                <a:ea typeface="GyeonggiTitleOTF Medium" panose="02020603020101020101" pitchFamily="18" charset="-127"/>
              </a:rPr>
              <a:t>문을 통해 관련 정보를 찾는다</a:t>
            </a:r>
            <a:r>
              <a:rPr lang="en-US" altLang="ko-KR" sz="1600" dirty="0">
                <a:latin typeface="GyeonggiTitleOTF Medium" panose="02020603020101020101" pitchFamily="18" charset="-127"/>
                <a:ea typeface="GyeonggiTitleOTF Medium" panose="02020603020101020101" pitchFamily="18" charset="-127"/>
              </a:rPr>
              <a:t>.</a:t>
            </a:r>
            <a:endParaRPr lang="en" altLang="ko-Kore-KR" sz="1600" dirty="0">
              <a:latin typeface="GyeonggiTitleOTF Medium" panose="02020603020101020101" pitchFamily="18" charset="-127"/>
              <a:ea typeface="GyeonggiTitleOTF Medium" panose="02020603020101020101" pitchFamily="18" charset="-127"/>
            </a:endParaRPr>
          </a:p>
        </p:txBody>
      </p:sp>
      <p:pic>
        <p:nvPicPr>
          <p:cNvPr id="6" name="그림 5">
            <a:extLst>
              <a:ext uri="{FF2B5EF4-FFF2-40B4-BE49-F238E27FC236}">
                <a16:creationId xmlns:a16="http://schemas.microsoft.com/office/drawing/2014/main" id="{BC468CD4-2430-A2D1-5AFA-63EDAC604515}"/>
              </a:ext>
            </a:extLst>
          </p:cNvPr>
          <p:cNvPicPr>
            <a:picLocks noChangeAspect="1"/>
          </p:cNvPicPr>
          <p:nvPr/>
        </p:nvPicPr>
        <p:blipFill>
          <a:blip r:embed="rId3"/>
          <a:stretch>
            <a:fillRect/>
          </a:stretch>
        </p:blipFill>
        <p:spPr>
          <a:xfrm>
            <a:off x="981636" y="2218403"/>
            <a:ext cx="6988150" cy="4491680"/>
          </a:xfrm>
          <a:prstGeom prst="rect">
            <a:avLst/>
          </a:prstGeom>
        </p:spPr>
      </p:pic>
      <p:sp>
        <p:nvSpPr>
          <p:cNvPr id="8" name="직사각형 7">
            <a:extLst>
              <a:ext uri="{FF2B5EF4-FFF2-40B4-BE49-F238E27FC236}">
                <a16:creationId xmlns:a16="http://schemas.microsoft.com/office/drawing/2014/main" id="{4ECEF125-FE8C-677E-6B30-66CB1604D1A6}"/>
              </a:ext>
            </a:extLst>
          </p:cNvPr>
          <p:cNvSpPr/>
          <p:nvPr/>
        </p:nvSpPr>
        <p:spPr>
          <a:xfrm>
            <a:off x="1788464" y="2581836"/>
            <a:ext cx="3106265" cy="25549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427424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DCF98CD-1F8D-CEE2-C223-887BFC62C1C3}"/>
              </a:ext>
            </a:extLst>
          </p:cNvPr>
          <p:cNvPicPr>
            <a:picLocks noChangeAspect="1"/>
          </p:cNvPicPr>
          <p:nvPr/>
        </p:nvPicPr>
        <p:blipFill>
          <a:blip r:embed="rId3"/>
          <a:stretch>
            <a:fillRect/>
          </a:stretch>
        </p:blipFill>
        <p:spPr>
          <a:xfrm>
            <a:off x="781050" y="2405063"/>
            <a:ext cx="7581900" cy="3771900"/>
          </a:xfrm>
          <a:prstGeom prst="rect">
            <a:avLst/>
          </a:prstGeom>
        </p:spPr>
      </p:pic>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 altLang="ko-Kore-KR" sz="3200" dirty="0" err="1">
                <a:ea typeface="GyeonggiTitleOTF Medium" panose="02020603020101020101" pitchFamily="18" charset="-127"/>
              </a:rPr>
              <a:t>NaLLM</a:t>
            </a:r>
            <a:r>
              <a:rPr kumimoji="1" lang="ko-KR" altLang="en-US" sz="3200" dirty="0">
                <a:ea typeface="GyeonggiTitleOTF Medium" panose="02020603020101020101" pitchFamily="18" charset="-127"/>
              </a:rPr>
              <a:t> 코드분석</a:t>
            </a:r>
            <a:endParaRPr kumimoji="1" lang="en" altLang="ko-Kore-KR" sz="3200" dirty="0">
              <a:ea typeface="GyeonggiTitleOTF Medium" panose="02020603020101020101" pitchFamily="18" charset="-127"/>
            </a:endParaRPr>
          </a:p>
        </p:txBody>
      </p:sp>
      <p:sp>
        <p:nvSpPr>
          <p:cNvPr id="3" name="내용 개체 틀 2">
            <a:extLst>
              <a:ext uri="{FF2B5EF4-FFF2-40B4-BE49-F238E27FC236}">
                <a16:creationId xmlns:a16="http://schemas.microsoft.com/office/drawing/2014/main" id="{58A7CFBD-D486-2BF1-70BB-833A232EED15}"/>
              </a:ext>
            </a:extLst>
          </p:cNvPr>
          <p:cNvSpPr>
            <a:spLocks noGrp="1"/>
          </p:cNvSpPr>
          <p:nvPr>
            <p:ph idx="1"/>
          </p:nvPr>
        </p:nvSpPr>
        <p:spPr>
          <a:xfrm>
            <a:off x="628650" y="1358153"/>
            <a:ext cx="7886700" cy="4818810"/>
          </a:xfrm>
        </p:spPr>
        <p:txBody>
          <a:bodyPr>
            <a:normAutofit/>
          </a:bodyPr>
          <a:lstStyle/>
          <a:p>
            <a:pPr>
              <a:buFont typeface="Wingdings" pitchFamily="2" charset="2"/>
              <a:buChar char="v"/>
            </a:pPr>
            <a:r>
              <a:rPr lang="en" altLang="ko-Kore-KR" sz="2000" dirty="0">
                <a:latin typeface="GyeonggiTitleOTF Medium" panose="02020603020101020101" pitchFamily="18" charset="-127"/>
                <a:ea typeface="GyeonggiTitleOTF Medium" panose="02020603020101020101" pitchFamily="18" charset="-127"/>
              </a:rPr>
              <a:t>@</a:t>
            </a:r>
            <a:r>
              <a:rPr lang="en" altLang="ko-Kore-KR" sz="2000" dirty="0" err="1">
                <a:latin typeface="GyeonggiTitleOTF Medium" panose="02020603020101020101" pitchFamily="18" charset="-127"/>
                <a:ea typeface="GyeonggiTitleOTF Medium" panose="02020603020101020101" pitchFamily="18" charset="-127"/>
              </a:rPr>
              <a:t>app.websocket</a:t>
            </a:r>
            <a:r>
              <a:rPr lang="en" altLang="ko-Kore-KR" sz="2000" dirty="0">
                <a:latin typeface="GyeonggiTitleOTF Medium" panose="02020603020101020101" pitchFamily="18" charset="-127"/>
                <a:ea typeface="GyeonggiTitleOTF Medium" panose="02020603020101020101" pitchFamily="18" charset="-127"/>
              </a:rPr>
              <a:t>("/text2text")</a:t>
            </a:r>
          </a:p>
          <a:p>
            <a:pPr lvl="1">
              <a:buFont typeface="Wingdings" pitchFamily="2" charset="2"/>
              <a:buChar char="§"/>
            </a:pPr>
            <a:r>
              <a:rPr lang="en-US" altLang="ko-KR" sz="1600" dirty="0">
                <a:ea typeface="GyeonggiTitleOTF Medium" panose="02020603020101020101" pitchFamily="18" charset="-127"/>
              </a:rPr>
              <a:t>4.</a:t>
            </a:r>
            <a:r>
              <a:rPr lang="ko-KR" altLang="en-US" sz="1600" dirty="0">
                <a:ea typeface="GyeonggiTitleOTF Medium" panose="02020603020101020101" pitchFamily="18" charset="-127"/>
              </a:rPr>
              <a:t> 관련 정보를 사용하여 답변을 생성한다</a:t>
            </a:r>
            <a:r>
              <a:rPr lang="en-US" altLang="ko-KR" sz="1600" dirty="0">
                <a:latin typeface="GyeonggiTitleOTF Medium" panose="02020603020101020101" pitchFamily="18" charset="-127"/>
                <a:ea typeface="GyeonggiTitleOTF Medium" panose="02020603020101020101" pitchFamily="18" charset="-127"/>
              </a:rPr>
              <a:t>.</a:t>
            </a:r>
            <a:endParaRPr lang="en" altLang="ko-Kore-KR" sz="1600" dirty="0">
              <a:latin typeface="GyeonggiTitleOTF Medium" panose="02020603020101020101" pitchFamily="18" charset="-127"/>
              <a:ea typeface="GyeonggiTitleOTF Medium" panose="02020603020101020101" pitchFamily="18" charset="-127"/>
            </a:endParaRPr>
          </a:p>
        </p:txBody>
      </p:sp>
      <p:sp>
        <p:nvSpPr>
          <p:cNvPr id="4" name="직사각형 3">
            <a:extLst>
              <a:ext uri="{FF2B5EF4-FFF2-40B4-BE49-F238E27FC236}">
                <a16:creationId xmlns:a16="http://schemas.microsoft.com/office/drawing/2014/main" id="{FC9F5A65-F7D2-6219-839D-28825BBE88E3}"/>
              </a:ext>
            </a:extLst>
          </p:cNvPr>
          <p:cNvSpPr/>
          <p:nvPr/>
        </p:nvSpPr>
        <p:spPr>
          <a:xfrm>
            <a:off x="2931459" y="2514600"/>
            <a:ext cx="2205317" cy="38996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170130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 altLang="ko-Kore-KR" sz="3200" dirty="0" err="1">
                <a:ea typeface="GyeonggiTitleOTF Medium" panose="02020603020101020101" pitchFamily="18" charset="-127"/>
              </a:rPr>
              <a:t>NaLLM</a:t>
            </a:r>
            <a:r>
              <a:rPr kumimoji="1" lang="ko-KR" altLang="en-US" sz="3200" dirty="0">
                <a:ea typeface="GyeonggiTitleOTF Medium" panose="02020603020101020101" pitchFamily="18" charset="-127"/>
              </a:rPr>
              <a:t> 코드분석</a:t>
            </a:r>
            <a:endParaRPr kumimoji="1" lang="en" altLang="ko-Kore-KR" sz="3200" dirty="0">
              <a:ea typeface="GyeonggiTitleOTF Medium" panose="02020603020101020101" pitchFamily="18" charset="-127"/>
            </a:endParaRPr>
          </a:p>
        </p:txBody>
      </p:sp>
      <p:sp>
        <p:nvSpPr>
          <p:cNvPr id="3" name="내용 개체 틀 2">
            <a:extLst>
              <a:ext uri="{FF2B5EF4-FFF2-40B4-BE49-F238E27FC236}">
                <a16:creationId xmlns:a16="http://schemas.microsoft.com/office/drawing/2014/main" id="{58A7CFBD-D486-2BF1-70BB-833A232EED15}"/>
              </a:ext>
            </a:extLst>
          </p:cNvPr>
          <p:cNvSpPr>
            <a:spLocks noGrp="1"/>
          </p:cNvSpPr>
          <p:nvPr>
            <p:ph idx="1"/>
          </p:nvPr>
        </p:nvSpPr>
        <p:spPr>
          <a:xfrm>
            <a:off x="628650" y="1358153"/>
            <a:ext cx="7886700" cy="4818810"/>
          </a:xfrm>
        </p:spPr>
        <p:txBody>
          <a:bodyPr>
            <a:normAutofit/>
          </a:bodyPr>
          <a:lstStyle/>
          <a:p>
            <a:pPr>
              <a:buFont typeface="Wingdings" pitchFamily="2" charset="2"/>
              <a:buChar char="v"/>
            </a:pPr>
            <a:r>
              <a:rPr lang="en" altLang="ko-Kore-KR" sz="2000" dirty="0">
                <a:latin typeface="GyeonggiTitleOTF Medium" panose="02020603020101020101" pitchFamily="18" charset="-127"/>
                <a:ea typeface="GyeonggiTitleOTF Medium" panose="02020603020101020101" pitchFamily="18" charset="-127"/>
              </a:rPr>
              <a:t>@</a:t>
            </a:r>
            <a:r>
              <a:rPr lang="en" altLang="ko-Kore-KR" sz="2000" dirty="0" err="1">
                <a:latin typeface="GyeonggiTitleOTF Medium" panose="02020603020101020101" pitchFamily="18" charset="-127"/>
                <a:ea typeface="GyeonggiTitleOTF Medium" panose="02020603020101020101" pitchFamily="18" charset="-127"/>
              </a:rPr>
              <a:t>app.websocket</a:t>
            </a:r>
            <a:r>
              <a:rPr lang="en" altLang="ko-Kore-KR" sz="2000" dirty="0">
                <a:latin typeface="GyeonggiTitleOTF Medium" panose="02020603020101020101" pitchFamily="18" charset="-127"/>
                <a:ea typeface="GyeonggiTitleOTF Medium" panose="02020603020101020101" pitchFamily="18" charset="-127"/>
              </a:rPr>
              <a:t>("/text2text")</a:t>
            </a:r>
          </a:p>
          <a:p>
            <a:pPr lvl="1">
              <a:buFont typeface="Wingdings" pitchFamily="2" charset="2"/>
              <a:buChar char="§"/>
            </a:pPr>
            <a:r>
              <a:rPr lang="en-US" altLang="ko-KR" sz="1600" dirty="0">
                <a:ea typeface="GyeonggiTitleOTF Medium" panose="02020603020101020101" pitchFamily="18" charset="-127"/>
              </a:rPr>
              <a:t>4.</a:t>
            </a:r>
            <a:r>
              <a:rPr lang="ko-KR" altLang="en-US" sz="1600" dirty="0">
                <a:ea typeface="GyeonggiTitleOTF Medium" panose="02020603020101020101" pitchFamily="18" charset="-127"/>
              </a:rPr>
              <a:t> 관련 정보를 사용하여 답변을 생성한다</a:t>
            </a:r>
            <a:r>
              <a:rPr lang="en-US" altLang="ko-KR" sz="1600" dirty="0">
                <a:latin typeface="GyeonggiTitleOTF Medium" panose="02020603020101020101" pitchFamily="18" charset="-127"/>
                <a:ea typeface="GyeonggiTitleOTF Medium" panose="02020603020101020101" pitchFamily="18" charset="-127"/>
              </a:rPr>
              <a:t>.</a:t>
            </a:r>
            <a:endParaRPr lang="en" altLang="ko-Kore-KR" sz="1600" dirty="0">
              <a:latin typeface="GyeonggiTitleOTF Medium" panose="02020603020101020101" pitchFamily="18" charset="-127"/>
              <a:ea typeface="GyeonggiTitleOTF Medium" panose="02020603020101020101" pitchFamily="18" charset="-127"/>
            </a:endParaRPr>
          </a:p>
        </p:txBody>
      </p:sp>
      <p:pic>
        <p:nvPicPr>
          <p:cNvPr id="4" name="그림 3">
            <a:extLst>
              <a:ext uri="{FF2B5EF4-FFF2-40B4-BE49-F238E27FC236}">
                <a16:creationId xmlns:a16="http://schemas.microsoft.com/office/drawing/2014/main" id="{C58FDB3E-CD89-AD5E-D824-B4BD9D555DFC}"/>
              </a:ext>
            </a:extLst>
          </p:cNvPr>
          <p:cNvPicPr>
            <a:picLocks noChangeAspect="1"/>
          </p:cNvPicPr>
          <p:nvPr/>
        </p:nvPicPr>
        <p:blipFill>
          <a:blip r:embed="rId3"/>
          <a:stretch>
            <a:fillRect/>
          </a:stretch>
        </p:blipFill>
        <p:spPr>
          <a:xfrm>
            <a:off x="685800" y="2583509"/>
            <a:ext cx="7772400" cy="3385312"/>
          </a:xfrm>
          <a:prstGeom prst="rect">
            <a:avLst/>
          </a:prstGeom>
        </p:spPr>
      </p:pic>
      <p:sp>
        <p:nvSpPr>
          <p:cNvPr id="6" name="직사각형 5">
            <a:extLst>
              <a:ext uri="{FF2B5EF4-FFF2-40B4-BE49-F238E27FC236}">
                <a16:creationId xmlns:a16="http://schemas.microsoft.com/office/drawing/2014/main" id="{1A0D9E4B-8AD5-3D2F-646F-261A01521611}"/>
              </a:ext>
            </a:extLst>
          </p:cNvPr>
          <p:cNvSpPr/>
          <p:nvPr/>
        </p:nvSpPr>
        <p:spPr>
          <a:xfrm>
            <a:off x="1990165" y="5244353"/>
            <a:ext cx="6468035" cy="38996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7" name="그림 6">
            <a:extLst>
              <a:ext uri="{FF2B5EF4-FFF2-40B4-BE49-F238E27FC236}">
                <a16:creationId xmlns:a16="http://schemas.microsoft.com/office/drawing/2014/main" id="{F6A3D1D3-41FE-770A-F1F0-1189DE1E06D4}"/>
              </a:ext>
            </a:extLst>
          </p:cNvPr>
          <p:cNvPicPr>
            <a:picLocks noChangeAspect="1"/>
          </p:cNvPicPr>
          <p:nvPr/>
        </p:nvPicPr>
        <p:blipFill rotWithShape="1">
          <a:blip r:embed="rId4"/>
          <a:srcRect r="42287"/>
          <a:stretch/>
        </p:blipFill>
        <p:spPr>
          <a:xfrm>
            <a:off x="6014851" y="976662"/>
            <a:ext cx="3129149" cy="3655013"/>
          </a:xfrm>
          <a:prstGeom prst="rect">
            <a:avLst/>
          </a:prstGeom>
        </p:spPr>
      </p:pic>
    </p:spTree>
    <p:extLst>
      <p:ext uri="{BB962C8B-B14F-4D97-AF65-F5344CB8AC3E}">
        <p14:creationId xmlns:p14="http://schemas.microsoft.com/office/powerpoint/2010/main" val="684104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en-US" sz="3200" dirty="0">
                <a:ea typeface="GyeonggiTitleOTF Medium" panose="02020603020101020101" pitchFamily="18" charset="-127"/>
              </a:rPr>
              <a:t>Knowledge graph extract</a:t>
            </a:r>
            <a:endParaRPr kumimoji="1" lang="ko-Kore-KR" altLang="en-US" sz="3200" dirty="0">
              <a:ea typeface="GyeonggiTitleOTF Medium" panose="02020603020101020101" pitchFamily="18" charset="-127"/>
            </a:endParaRPr>
          </a:p>
        </p:txBody>
      </p:sp>
      <p:pic>
        <p:nvPicPr>
          <p:cNvPr id="3" name="Picture 2" descr="A diagram of information and information&#10;&#10;Description automatically generated">
            <a:extLst>
              <a:ext uri="{FF2B5EF4-FFF2-40B4-BE49-F238E27FC236}">
                <a16:creationId xmlns:a16="http://schemas.microsoft.com/office/drawing/2014/main" id="{1E85E7A9-0C0E-1AAF-F865-F1CC744B4944}"/>
              </a:ext>
            </a:extLst>
          </p:cNvPr>
          <p:cNvPicPr>
            <a:picLocks noChangeAspect="1"/>
          </p:cNvPicPr>
          <p:nvPr/>
        </p:nvPicPr>
        <p:blipFill>
          <a:blip r:embed="rId3"/>
          <a:stretch>
            <a:fillRect/>
          </a:stretch>
        </p:blipFill>
        <p:spPr>
          <a:xfrm>
            <a:off x="860021" y="1317278"/>
            <a:ext cx="7065818" cy="5026978"/>
          </a:xfrm>
          <a:prstGeom prst="rect">
            <a:avLst/>
          </a:prstGeom>
        </p:spPr>
      </p:pic>
    </p:spTree>
    <p:extLst>
      <p:ext uri="{BB962C8B-B14F-4D97-AF65-F5344CB8AC3E}">
        <p14:creationId xmlns:p14="http://schemas.microsoft.com/office/powerpoint/2010/main" val="410112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en-US" sz="3200" dirty="0">
                <a:ea typeface="GyeonggiTitleOTF Medium" panose="02020603020101020101" pitchFamily="18" charset="-127"/>
              </a:rPr>
              <a:t>Knowledge graph extract</a:t>
            </a:r>
            <a:endParaRPr kumimoji="1" lang="ko-Kore-KR" altLang="en-US" sz="3200" dirty="0">
              <a:ea typeface="GyeonggiTitleOTF Medium" panose="02020603020101020101" pitchFamily="18" charset="-127"/>
            </a:endParaRPr>
          </a:p>
        </p:txBody>
      </p:sp>
      <p:sp>
        <p:nvSpPr>
          <p:cNvPr id="7" name="Right Arrow 6">
            <a:extLst>
              <a:ext uri="{FF2B5EF4-FFF2-40B4-BE49-F238E27FC236}">
                <a16:creationId xmlns:a16="http://schemas.microsoft.com/office/drawing/2014/main" id="{1C7D5F56-72ED-2C99-050C-BBA585BD7FDC}"/>
              </a:ext>
            </a:extLst>
          </p:cNvPr>
          <p:cNvSpPr/>
          <p:nvPr/>
        </p:nvSpPr>
        <p:spPr>
          <a:xfrm>
            <a:off x="1808212" y="2652507"/>
            <a:ext cx="630326" cy="120426"/>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222CB829-2B09-91B0-A09E-36B49B56439C}"/>
              </a:ext>
            </a:extLst>
          </p:cNvPr>
          <p:cNvSpPr/>
          <p:nvPr/>
        </p:nvSpPr>
        <p:spPr>
          <a:xfrm>
            <a:off x="2652795" y="2389632"/>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LLM</a:t>
            </a:r>
          </a:p>
        </p:txBody>
      </p:sp>
      <p:sp>
        <p:nvSpPr>
          <p:cNvPr id="10" name="Right Arrow 9">
            <a:extLst>
              <a:ext uri="{FF2B5EF4-FFF2-40B4-BE49-F238E27FC236}">
                <a16:creationId xmlns:a16="http://schemas.microsoft.com/office/drawing/2014/main" id="{4DF9147E-8223-E092-C6F0-777F37C126B6}"/>
              </a:ext>
            </a:extLst>
          </p:cNvPr>
          <p:cNvSpPr/>
          <p:nvPr/>
        </p:nvSpPr>
        <p:spPr>
          <a:xfrm>
            <a:off x="4111044" y="2535936"/>
            <a:ext cx="765892" cy="3779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TextBox 15">
            <a:extLst>
              <a:ext uri="{FF2B5EF4-FFF2-40B4-BE49-F238E27FC236}">
                <a16:creationId xmlns:a16="http://schemas.microsoft.com/office/drawing/2014/main" id="{015F0F44-A18B-1D95-A71F-DAB392EA9A57}"/>
              </a:ext>
            </a:extLst>
          </p:cNvPr>
          <p:cNvSpPr txBox="1"/>
          <p:nvPr/>
        </p:nvSpPr>
        <p:spPr>
          <a:xfrm>
            <a:off x="61617" y="4680805"/>
            <a:ext cx="3778513" cy="1477328"/>
          </a:xfrm>
          <a:prstGeom prst="rect">
            <a:avLst/>
          </a:prstGeom>
          <a:noFill/>
        </p:spPr>
        <p:txBody>
          <a:bodyPr wrap="square">
            <a:spAutoFit/>
          </a:bodyPr>
          <a:lstStyle/>
          <a:p>
            <a:r>
              <a:rPr lang="en-US" dirty="0"/>
              <a:t>Alice lawyer and is 25 years old and Bob is her roommate since 2001. Bob works as a journalist. Alice owns a the webpage </a:t>
            </a:r>
            <a:r>
              <a:rPr lang="en-US" dirty="0">
                <a:effectLst/>
                <a:hlinkClick r:id="rId3"/>
              </a:rPr>
              <a:t>www.alice.com</a:t>
            </a:r>
            <a:r>
              <a:rPr lang="en-US" dirty="0"/>
              <a:t> and Bob owns the webpage </a:t>
            </a:r>
            <a:r>
              <a:rPr lang="en-US" dirty="0">
                <a:effectLst/>
                <a:hlinkClick r:id="rId4"/>
              </a:rPr>
              <a:t>www.bob.com</a:t>
            </a:r>
            <a:r>
              <a:rPr lang="en-US" dirty="0"/>
              <a:t>.</a:t>
            </a:r>
            <a:endParaRPr lang="en-KR" dirty="0"/>
          </a:p>
        </p:txBody>
      </p:sp>
      <p:cxnSp>
        <p:nvCxnSpPr>
          <p:cNvPr id="18" name="Straight Arrow Connector 17">
            <a:extLst>
              <a:ext uri="{FF2B5EF4-FFF2-40B4-BE49-F238E27FC236}">
                <a16:creationId xmlns:a16="http://schemas.microsoft.com/office/drawing/2014/main" id="{37E504CA-A423-49AD-86AD-371D50F6680C}"/>
              </a:ext>
            </a:extLst>
          </p:cNvPr>
          <p:cNvCxnSpPr/>
          <p:nvPr/>
        </p:nvCxnSpPr>
        <p:spPr>
          <a:xfrm>
            <a:off x="792480" y="3429000"/>
            <a:ext cx="0" cy="95489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6" name="Oval 25">
            <a:extLst>
              <a:ext uri="{FF2B5EF4-FFF2-40B4-BE49-F238E27FC236}">
                <a16:creationId xmlns:a16="http://schemas.microsoft.com/office/drawing/2014/main" id="{053191AA-7F93-2407-5434-7262420E1F6C}"/>
              </a:ext>
            </a:extLst>
          </p:cNvPr>
          <p:cNvSpPr/>
          <p:nvPr/>
        </p:nvSpPr>
        <p:spPr>
          <a:xfrm>
            <a:off x="4929067" y="2206309"/>
            <a:ext cx="1558826" cy="954895"/>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Parsing</a:t>
            </a:r>
            <a:endParaRPr lang="en-KR" dirty="0"/>
          </a:p>
        </p:txBody>
      </p:sp>
      <p:cxnSp>
        <p:nvCxnSpPr>
          <p:cNvPr id="19" name="Straight Arrow Connector 18">
            <a:extLst>
              <a:ext uri="{FF2B5EF4-FFF2-40B4-BE49-F238E27FC236}">
                <a16:creationId xmlns:a16="http://schemas.microsoft.com/office/drawing/2014/main" id="{A0696F68-336A-7A45-E73D-47F691272404}"/>
              </a:ext>
            </a:extLst>
          </p:cNvPr>
          <p:cNvCxnSpPr>
            <a:cxnSpLocks/>
          </p:cNvCxnSpPr>
          <p:nvPr/>
        </p:nvCxnSpPr>
        <p:spPr>
          <a:xfrm flipV="1">
            <a:off x="1808212" y="3146612"/>
            <a:ext cx="195400" cy="1237283"/>
          </a:xfrm>
          <a:prstGeom prst="straightConnector1">
            <a:avLst/>
          </a:prstGeom>
          <a:ln w="28575">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941B185E-4081-DE82-349B-322E032A5A68}"/>
              </a:ext>
            </a:extLst>
          </p:cNvPr>
          <p:cNvSpPr txBox="1"/>
          <p:nvPr/>
        </p:nvSpPr>
        <p:spPr>
          <a:xfrm>
            <a:off x="1950874" y="3822193"/>
            <a:ext cx="1184554" cy="369332"/>
          </a:xfrm>
          <a:prstGeom prst="rect">
            <a:avLst/>
          </a:prstGeom>
          <a:noFill/>
        </p:spPr>
        <p:txBody>
          <a:bodyPr wrap="square" rtlCol="0">
            <a:spAutoFit/>
          </a:bodyPr>
          <a:lstStyle/>
          <a:p>
            <a:r>
              <a:rPr lang="en-US" altLang="ko-KR" dirty="0"/>
              <a:t>+</a:t>
            </a:r>
            <a:r>
              <a:rPr lang="ko-KR" altLang="en-US" dirty="0"/>
              <a:t> </a:t>
            </a:r>
            <a:r>
              <a:rPr lang="en-KR" dirty="0"/>
              <a:t>prompt</a:t>
            </a:r>
          </a:p>
        </p:txBody>
      </p:sp>
      <p:sp>
        <p:nvSpPr>
          <p:cNvPr id="22" name="Rectangle 21">
            <a:extLst>
              <a:ext uri="{FF2B5EF4-FFF2-40B4-BE49-F238E27FC236}">
                <a16:creationId xmlns:a16="http://schemas.microsoft.com/office/drawing/2014/main" id="{A3EB7509-3D7D-E7A6-4049-787198C9B2A1}"/>
              </a:ext>
            </a:extLst>
          </p:cNvPr>
          <p:cNvSpPr/>
          <p:nvPr/>
        </p:nvSpPr>
        <p:spPr>
          <a:xfrm>
            <a:off x="7408221" y="2360669"/>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LLM</a:t>
            </a:r>
          </a:p>
        </p:txBody>
      </p:sp>
      <p:sp>
        <p:nvSpPr>
          <p:cNvPr id="23" name="Right Arrow 22">
            <a:extLst>
              <a:ext uri="{FF2B5EF4-FFF2-40B4-BE49-F238E27FC236}">
                <a16:creationId xmlns:a16="http://schemas.microsoft.com/office/drawing/2014/main" id="{32D3ABC2-020A-3A9F-611D-2975DA491E54}"/>
              </a:ext>
            </a:extLst>
          </p:cNvPr>
          <p:cNvSpPr/>
          <p:nvPr/>
        </p:nvSpPr>
        <p:spPr>
          <a:xfrm>
            <a:off x="6574838" y="2494949"/>
            <a:ext cx="696265" cy="3779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TextBox 23">
            <a:extLst>
              <a:ext uri="{FF2B5EF4-FFF2-40B4-BE49-F238E27FC236}">
                <a16:creationId xmlns:a16="http://schemas.microsoft.com/office/drawing/2014/main" id="{E242CFFD-0160-764E-9998-735E52BE2B6F}"/>
              </a:ext>
            </a:extLst>
          </p:cNvPr>
          <p:cNvSpPr txBox="1"/>
          <p:nvPr/>
        </p:nvSpPr>
        <p:spPr>
          <a:xfrm>
            <a:off x="6848126" y="3491864"/>
            <a:ext cx="1184554" cy="369332"/>
          </a:xfrm>
          <a:prstGeom prst="rect">
            <a:avLst/>
          </a:prstGeom>
          <a:noFill/>
        </p:spPr>
        <p:txBody>
          <a:bodyPr wrap="square" rtlCol="0">
            <a:spAutoFit/>
          </a:bodyPr>
          <a:lstStyle/>
          <a:p>
            <a:r>
              <a:rPr lang="en-KR" dirty="0"/>
              <a:t>+prompt</a:t>
            </a:r>
          </a:p>
        </p:txBody>
      </p:sp>
      <p:sp>
        <p:nvSpPr>
          <p:cNvPr id="28" name="TextBox 27">
            <a:extLst>
              <a:ext uri="{FF2B5EF4-FFF2-40B4-BE49-F238E27FC236}">
                <a16:creationId xmlns:a16="http://schemas.microsoft.com/office/drawing/2014/main" id="{2CAF9045-31F4-44B7-C9ED-B961CF09620A}"/>
              </a:ext>
            </a:extLst>
          </p:cNvPr>
          <p:cNvSpPr txBox="1"/>
          <p:nvPr/>
        </p:nvSpPr>
        <p:spPr>
          <a:xfrm>
            <a:off x="3277254" y="1097017"/>
            <a:ext cx="4572000" cy="784830"/>
          </a:xfrm>
          <a:prstGeom prst="rect">
            <a:avLst/>
          </a:prstGeom>
          <a:noFill/>
        </p:spPr>
        <p:txBody>
          <a:bodyPr wrap="square">
            <a:spAutoFit/>
          </a:bodyPr>
          <a:lstStyle/>
          <a:p>
            <a:r>
              <a:rPr lang="en-US" sz="1500" dirty="0"/>
              <a:t>Nodes: [["Alice", "Person", {"age": 25, "name": "Alice}], ["Bob", "Person", {"name": "Bob"}]] Relationships: [["Alice", "roommate", "Bob"]]</a:t>
            </a:r>
            <a:endParaRPr lang="en-KR" sz="1500" dirty="0"/>
          </a:p>
        </p:txBody>
      </p:sp>
      <p:cxnSp>
        <p:nvCxnSpPr>
          <p:cNvPr id="29" name="Straight Arrow Connector 28">
            <a:extLst>
              <a:ext uri="{FF2B5EF4-FFF2-40B4-BE49-F238E27FC236}">
                <a16:creationId xmlns:a16="http://schemas.microsoft.com/office/drawing/2014/main" id="{7CDE7A80-E928-779F-15E3-F672DE394103}"/>
              </a:ext>
            </a:extLst>
          </p:cNvPr>
          <p:cNvCxnSpPr>
            <a:cxnSpLocks/>
          </p:cNvCxnSpPr>
          <p:nvPr/>
        </p:nvCxnSpPr>
        <p:spPr>
          <a:xfrm flipV="1">
            <a:off x="4493990" y="2032693"/>
            <a:ext cx="78010" cy="42061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8C6379DE-4756-C471-E9BC-B913B966FF99}"/>
              </a:ext>
            </a:extLst>
          </p:cNvPr>
          <p:cNvSpPr txBox="1"/>
          <p:nvPr/>
        </p:nvSpPr>
        <p:spPr>
          <a:xfrm>
            <a:off x="3840130" y="4346216"/>
            <a:ext cx="5242247" cy="2092881"/>
          </a:xfrm>
          <a:prstGeom prst="rect">
            <a:avLst/>
          </a:prstGeom>
          <a:solidFill>
            <a:schemeClr val="bg1"/>
          </a:solidFill>
          <a:ln>
            <a:solidFill>
              <a:schemeClr val="bg2">
                <a:lumMod val="10000"/>
              </a:schemeClr>
            </a:solidFill>
          </a:ln>
        </p:spPr>
        <p:txBody>
          <a:bodyPr wrap="square">
            <a:spAutoFit/>
          </a:bodyPr>
          <a:lstStyle/>
          <a:p>
            <a:r>
              <a:rPr lang="en-US" sz="1300" dirty="0"/>
              <a:t>result = {</a:t>
            </a:r>
          </a:p>
          <a:p>
            <a:r>
              <a:rPr lang="en-US" sz="1300" dirty="0"/>
              <a:t>“node” = [ </a:t>
            </a:r>
          </a:p>
          <a:p>
            <a:r>
              <a:rPr lang="en-US" sz="1300" dirty="0"/>
              <a:t>{"name": </a:t>
            </a:r>
            <a:r>
              <a:rPr lang="en-US" sz="1300" dirty="0" err="1"/>
              <a:t>alice</a:t>
            </a:r>
            <a:r>
              <a:rPr lang="en-US" sz="1300" dirty="0"/>
              <a:t>, "label": Person, "properties": {”age” : 25“, occupation” : “layer” }</a:t>
            </a:r>
          </a:p>
          <a:p>
            <a:r>
              <a:rPr lang="en-US" sz="1300" dirty="0"/>
              <a:t>{"name": bob, "label": Person, "properties": { “age” : 26“, occupation” : “journalist” }</a:t>
            </a:r>
          </a:p>
          <a:p>
            <a:r>
              <a:rPr lang="en-US" sz="1300" dirty="0"/>
              <a:t>]</a:t>
            </a:r>
          </a:p>
          <a:p>
            <a:r>
              <a:rPr lang="en-US" sz="1300" dirty="0"/>
              <a:t>“relationships = [ {"start": “bob”, "end": “bob”, "type": roommate, "properties": {"start": 2021} } ]</a:t>
            </a:r>
          </a:p>
          <a:p>
            <a:r>
              <a:rPr lang="en-US" sz="1300" dirty="0"/>
              <a:t>}</a:t>
            </a:r>
          </a:p>
        </p:txBody>
      </p:sp>
      <p:cxnSp>
        <p:nvCxnSpPr>
          <p:cNvPr id="39" name="Straight Arrow Connector 38">
            <a:extLst>
              <a:ext uri="{FF2B5EF4-FFF2-40B4-BE49-F238E27FC236}">
                <a16:creationId xmlns:a16="http://schemas.microsoft.com/office/drawing/2014/main" id="{C0EAF700-12DB-CB57-B263-62392911CA48}"/>
              </a:ext>
            </a:extLst>
          </p:cNvPr>
          <p:cNvCxnSpPr>
            <a:cxnSpLocks/>
          </p:cNvCxnSpPr>
          <p:nvPr/>
        </p:nvCxnSpPr>
        <p:spPr>
          <a:xfrm flipH="1">
            <a:off x="5486671" y="3246808"/>
            <a:ext cx="145795" cy="96442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35F4918C-8B38-3CE9-FBF8-82B9C42B7ECA}"/>
              </a:ext>
            </a:extLst>
          </p:cNvPr>
          <p:cNvCxnSpPr>
            <a:cxnSpLocks/>
          </p:cNvCxnSpPr>
          <p:nvPr/>
        </p:nvCxnSpPr>
        <p:spPr>
          <a:xfrm flipH="1">
            <a:off x="8474138" y="3053050"/>
            <a:ext cx="183001" cy="11581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44C2601D-660C-6485-4062-E3AA1DC664DE}"/>
              </a:ext>
            </a:extLst>
          </p:cNvPr>
          <p:cNvSpPr txBox="1"/>
          <p:nvPr/>
        </p:nvSpPr>
        <p:spPr>
          <a:xfrm>
            <a:off x="2550335" y="3083529"/>
            <a:ext cx="1629053" cy="369332"/>
          </a:xfrm>
          <a:prstGeom prst="rect">
            <a:avLst/>
          </a:prstGeom>
          <a:noFill/>
        </p:spPr>
        <p:txBody>
          <a:bodyPr wrap="square" rtlCol="0">
            <a:spAutoFit/>
          </a:bodyPr>
          <a:lstStyle/>
          <a:p>
            <a:r>
              <a:rPr lang="en-KR" b="1" dirty="0">
                <a:solidFill>
                  <a:srgbClr val="FF0000"/>
                </a:solidFill>
              </a:rPr>
              <a:t>Graph </a:t>
            </a:r>
            <a:r>
              <a:rPr lang="ko-KR" altLang="en-US" b="1" dirty="0">
                <a:solidFill>
                  <a:srgbClr val="FF0000"/>
                </a:solidFill>
              </a:rPr>
              <a:t>생성</a:t>
            </a:r>
            <a:endParaRPr lang="en-KR" b="1" dirty="0">
              <a:solidFill>
                <a:srgbClr val="FF0000"/>
              </a:solidFill>
            </a:endParaRPr>
          </a:p>
        </p:txBody>
      </p:sp>
      <p:sp>
        <p:nvSpPr>
          <p:cNvPr id="44" name="TextBox 43">
            <a:extLst>
              <a:ext uri="{FF2B5EF4-FFF2-40B4-BE49-F238E27FC236}">
                <a16:creationId xmlns:a16="http://schemas.microsoft.com/office/drawing/2014/main" id="{C37E208F-ADB9-68B2-D403-0AECC387B838}"/>
              </a:ext>
            </a:extLst>
          </p:cNvPr>
          <p:cNvSpPr txBox="1"/>
          <p:nvPr/>
        </p:nvSpPr>
        <p:spPr>
          <a:xfrm>
            <a:off x="7125886" y="3031937"/>
            <a:ext cx="1629053" cy="369332"/>
          </a:xfrm>
          <a:prstGeom prst="rect">
            <a:avLst/>
          </a:prstGeom>
          <a:noFill/>
        </p:spPr>
        <p:txBody>
          <a:bodyPr wrap="square" rtlCol="0">
            <a:spAutoFit/>
          </a:bodyPr>
          <a:lstStyle/>
          <a:p>
            <a:r>
              <a:rPr lang="ko-KR" altLang="en-US" b="1" dirty="0">
                <a:solidFill>
                  <a:srgbClr val="FF0000"/>
                </a:solidFill>
              </a:rPr>
              <a:t>데이터 검증</a:t>
            </a:r>
            <a:endParaRPr lang="en-KR" b="1" dirty="0">
              <a:solidFill>
                <a:srgbClr val="FF0000"/>
              </a:solidFill>
            </a:endParaRPr>
          </a:p>
        </p:txBody>
      </p:sp>
      <p:cxnSp>
        <p:nvCxnSpPr>
          <p:cNvPr id="47" name="Straight Arrow Connector 46">
            <a:extLst>
              <a:ext uri="{FF2B5EF4-FFF2-40B4-BE49-F238E27FC236}">
                <a16:creationId xmlns:a16="http://schemas.microsoft.com/office/drawing/2014/main" id="{2EB2D011-6905-58F7-B19C-69C9AE83FEDB}"/>
              </a:ext>
            </a:extLst>
          </p:cNvPr>
          <p:cNvCxnSpPr>
            <a:cxnSpLocks/>
          </p:cNvCxnSpPr>
          <p:nvPr/>
        </p:nvCxnSpPr>
        <p:spPr>
          <a:xfrm flipV="1">
            <a:off x="6370856" y="3162815"/>
            <a:ext cx="714689" cy="1034178"/>
          </a:xfrm>
          <a:prstGeom prst="straightConnector1">
            <a:avLst/>
          </a:prstGeom>
          <a:ln w="28575">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50" name="Rounded Rectangle 49">
            <a:extLst>
              <a:ext uri="{FF2B5EF4-FFF2-40B4-BE49-F238E27FC236}">
                <a16:creationId xmlns:a16="http://schemas.microsoft.com/office/drawing/2014/main" id="{E308D9D8-C9B1-5CBC-9493-F256C8F3ED7D}"/>
              </a:ext>
            </a:extLst>
          </p:cNvPr>
          <p:cNvSpPr/>
          <p:nvPr/>
        </p:nvSpPr>
        <p:spPr>
          <a:xfrm>
            <a:off x="320501" y="1931040"/>
            <a:ext cx="1037139" cy="1342662"/>
          </a:xfrm>
          <a:prstGeom prst="round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Data</a:t>
            </a:r>
          </a:p>
        </p:txBody>
      </p:sp>
    </p:spTree>
    <p:extLst>
      <p:ext uri="{BB962C8B-B14F-4D97-AF65-F5344CB8AC3E}">
        <p14:creationId xmlns:p14="http://schemas.microsoft.com/office/powerpoint/2010/main" val="4127995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en-US" sz="3200" dirty="0">
                <a:ea typeface="GyeonggiTitleOTF Medium" panose="02020603020101020101" pitchFamily="18" charset="-127"/>
              </a:rPr>
              <a:t>Knowledge graph extract</a:t>
            </a:r>
            <a:endParaRPr kumimoji="1" lang="ko-Kore-KR" altLang="en-US" sz="3200" dirty="0">
              <a:ea typeface="GyeonggiTitleOTF Medium" panose="02020603020101020101" pitchFamily="18" charset="-127"/>
            </a:endParaRPr>
          </a:p>
        </p:txBody>
      </p:sp>
      <p:sp>
        <p:nvSpPr>
          <p:cNvPr id="2" name="Rectangle 1">
            <a:extLst>
              <a:ext uri="{FF2B5EF4-FFF2-40B4-BE49-F238E27FC236}">
                <a16:creationId xmlns:a16="http://schemas.microsoft.com/office/drawing/2014/main" id="{6740DD44-8EE8-5ED4-B151-D78308599DBC}"/>
              </a:ext>
            </a:extLst>
          </p:cNvPr>
          <p:cNvSpPr/>
          <p:nvPr/>
        </p:nvSpPr>
        <p:spPr>
          <a:xfrm>
            <a:off x="275082" y="1461789"/>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Data</a:t>
            </a:r>
          </a:p>
        </p:txBody>
      </p:sp>
      <p:sp>
        <p:nvSpPr>
          <p:cNvPr id="7" name="Right Arrow 6">
            <a:extLst>
              <a:ext uri="{FF2B5EF4-FFF2-40B4-BE49-F238E27FC236}">
                <a16:creationId xmlns:a16="http://schemas.microsoft.com/office/drawing/2014/main" id="{1C7D5F56-72ED-2C99-050C-BBA585BD7FDC}"/>
              </a:ext>
            </a:extLst>
          </p:cNvPr>
          <p:cNvSpPr/>
          <p:nvPr/>
        </p:nvSpPr>
        <p:spPr>
          <a:xfrm>
            <a:off x="1808212" y="1724664"/>
            <a:ext cx="630326" cy="120426"/>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222CB829-2B09-91B0-A09E-36B49B56439C}"/>
              </a:ext>
            </a:extLst>
          </p:cNvPr>
          <p:cNvSpPr/>
          <p:nvPr/>
        </p:nvSpPr>
        <p:spPr>
          <a:xfrm>
            <a:off x="2652795" y="1461789"/>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LLM</a:t>
            </a:r>
          </a:p>
        </p:txBody>
      </p:sp>
      <p:sp>
        <p:nvSpPr>
          <p:cNvPr id="10" name="Right Arrow 9">
            <a:extLst>
              <a:ext uri="{FF2B5EF4-FFF2-40B4-BE49-F238E27FC236}">
                <a16:creationId xmlns:a16="http://schemas.microsoft.com/office/drawing/2014/main" id="{4DF9147E-8223-E092-C6F0-777F37C126B6}"/>
              </a:ext>
            </a:extLst>
          </p:cNvPr>
          <p:cNvSpPr/>
          <p:nvPr/>
        </p:nvSpPr>
        <p:spPr>
          <a:xfrm>
            <a:off x="4111044" y="1608093"/>
            <a:ext cx="765892" cy="37795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TextBox 15">
            <a:extLst>
              <a:ext uri="{FF2B5EF4-FFF2-40B4-BE49-F238E27FC236}">
                <a16:creationId xmlns:a16="http://schemas.microsoft.com/office/drawing/2014/main" id="{015F0F44-A18B-1D95-A71F-DAB392EA9A57}"/>
              </a:ext>
            </a:extLst>
          </p:cNvPr>
          <p:cNvSpPr txBox="1"/>
          <p:nvPr/>
        </p:nvSpPr>
        <p:spPr>
          <a:xfrm>
            <a:off x="400875" y="3867168"/>
            <a:ext cx="3778513" cy="1246495"/>
          </a:xfrm>
          <a:prstGeom prst="rect">
            <a:avLst/>
          </a:prstGeom>
          <a:noFill/>
        </p:spPr>
        <p:txBody>
          <a:bodyPr wrap="square">
            <a:spAutoFit/>
          </a:bodyPr>
          <a:lstStyle/>
          <a:p>
            <a:r>
              <a:rPr lang="en-US" sz="1500" dirty="0"/>
              <a:t>Alice lawyer and is 25 years old and Bob is her roommate since 2001. Bob works as a journalist. Alice owns a the webpage </a:t>
            </a:r>
            <a:r>
              <a:rPr lang="en-US" sz="1500" dirty="0">
                <a:effectLst/>
                <a:hlinkClick r:id="rId3"/>
              </a:rPr>
              <a:t>www.alice.com</a:t>
            </a:r>
            <a:r>
              <a:rPr lang="en-US" sz="1500" dirty="0"/>
              <a:t> and Bob owns the webpage </a:t>
            </a:r>
            <a:r>
              <a:rPr lang="en-US" sz="1500" dirty="0">
                <a:effectLst/>
                <a:hlinkClick r:id="rId4"/>
              </a:rPr>
              <a:t>www.bob.com</a:t>
            </a:r>
            <a:r>
              <a:rPr lang="en-US" sz="1500" dirty="0"/>
              <a:t>.</a:t>
            </a:r>
            <a:endParaRPr lang="en-KR" sz="1500" dirty="0"/>
          </a:p>
        </p:txBody>
      </p:sp>
      <p:cxnSp>
        <p:nvCxnSpPr>
          <p:cNvPr id="18" name="Straight Arrow Connector 17">
            <a:extLst>
              <a:ext uri="{FF2B5EF4-FFF2-40B4-BE49-F238E27FC236}">
                <a16:creationId xmlns:a16="http://schemas.microsoft.com/office/drawing/2014/main" id="{37E504CA-A423-49AD-86AD-371D50F6680C}"/>
              </a:ext>
            </a:extLst>
          </p:cNvPr>
          <p:cNvCxnSpPr/>
          <p:nvPr/>
        </p:nvCxnSpPr>
        <p:spPr>
          <a:xfrm>
            <a:off x="792480" y="2501157"/>
            <a:ext cx="0" cy="95489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6" name="Oval 25">
            <a:extLst>
              <a:ext uri="{FF2B5EF4-FFF2-40B4-BE49-F238E27FC236}">
                <a16:creationId xmlns:a16="http://schemas.microsoft.com/office/drawing/2014/main" id="{053191AA-7F93-2407-5434-7262420E1F6C}"/>
              </a:ext>
            </a:extLst>
          </p:cNvPr>
          <p:cNvSpPr/>
          <p:nvPr/>
        </p:nvSpPr>
        <p:spPr>
          <a:xfrm>
            <a:off x="4929067" y="1278466"/>
            <a:ext cx="1558826" cy="954895"/>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Parsing</a:t>
            </a:r>
            <a:endParaRPr lang="en-KR" dirty="0"/>
          </a:p>
        </p:txBody>
      </p:sp>
      <p:cxnSp>
        <p:nvCxnSpPr>
          <p:cNvPr id="19" name="Straight Arrow Connector 18">
            <a:extLst>
              <a:ext uri="{FF2B5EF4-FFF2-40B4-BE49-F238E27FC236}">
                <a16:creationId xmlns:a16="http://schemas.microsoft.com/office/drawing/2014/main" id="{A0696F68-336A-7A45-E73D-47F691272404}"/>
              </a:ext>
            </a:extLst>
          </p:cNvPr>
          <p:cNvCxnSpPr>
            <a:cxnSpLocks/>
          </p:cNvCxnSpPr>
          <p:nvPr/>
        </p:nvCxnSpPr>
        <p:spPr>
          <a:xfrm flipV="1">
            <a:off x="1808212" y="2218769"/>
            <a:ext cx="195400" cy="1237283"/>
          </a:xfrm>
          <a:prstGeom prst="straightConnector1">
            <a:avLst/>
          </a:prstGeom>
          <a:ln w="28575">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941B185E-4081-DE82-349B-322E032A5A68}"/>
              </a:ext>
            </a:extLst>
          </p:cNvPr>
          <p:cNvSpPr txBox="1"/>
          <p:nvPr/>
        </p:nvSpPr>
        <p:spPr>
          <a:xfrm>
            <a:off x="1950874" y="2894350"/>
            <a:ext cx="1184554" cy="369332"/>
          </a:xfrm>
          <a:prstGeom prst="rect">
            <a:avLst/>
          </a:prstGeom>
          <a:noFill/>
        </p:spPr>
        <p:txBody>
          <a:bodyPr wrap="square" rtlCol="0">
            <a:spAutoFit/>
          </a:bodyPr>
          <a:lstStyle/>
          <a:p>
            <a:r>
              <a:rPr lang="en-US" altLang="ko-KR" dirty="0"/>
              <a:t>+</a:t>
            </a:r>
            <a:r>
              <a:rPr lang="ko-KR" altLang="en-US" dirty="0"/>
              <a:t> </a:t>
            </a:r>
            <a:r>
              <a:rPr lang="en-KR" dirty="0"/>
              <a:t>prompt</a:t>
            </a:r>
          </a:p>
        </p:txBody>
      </p:sp>
      <p:sp>
        <p:nvSpPr>
          <p:cNvPr id="22" name="Rectangle 21">
            <a:extLst>
              <a:ext uri="{FF2B5EF4-FFF2-40B4-BE49-F238E27FC236}">
                <a16:creationId xmlns:a16="http://schemas.microsoft.com/office/drawing/2014/main" id="{A3EB7509-3D7D-E7A6-4049-787198C9B2A1}"/>
              </a:ext>
            </a:extLst>
          </p:cNvPr>
          <p:cNvSpPr/>
          <p:nvPr/>
        </p:nvSpPr>
        <p:spPr>
          <a:xfrm>
            <a:off x="7408221" y="1432826"/>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LLM</a:t>
            </a:r>
          </a:p>
        </p:txBody>
      </p:sp>
      <p:sp>
        <p:nvSpPr>
          <p:cNvPr id="23" name="Right Arrow 22">
            <a:extLst>
              <a:ext uri="{FF2B5EF4-FFF2-40B4-BE49-F238E27FC236}">
                <a16:creationId xmlns:a16="http://schemas.microsoft.com/office/drawing/2014/main" id="{32D3ABC2-020A-3A9F-611D-2975DA491E54}"/>
              </a:ext>
            </a:extLst>
          </p:cNvPr>
          <p:cNvSpPr/>
          <p:nvPr/>
        </p:nvSpPr>
        <p:spPr>
          <a:xfrm>
            <a:off x="6574838" y="1567106"/>
            <a:ext cx="696265" cy="37795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3" name="TextBox 42">
            <a:extLst>
              <a:ext uri="{FF2B5EF4-FFF2-40B4-BE49-F238E27FC236}">
                <a16:creationId xmlns:a16="http://schemas.microsoft.com/office/drawing/2014/main" id="{44C2601D-660C-6485-4062-E3AA1DC664DE}"/>
              </a:ext>
            </a:extLst>
          </p:cNvPr>
          <p:cNvSpPr txBox="1"/>
          <p:nvPr/>
        </p:nvSpPr>
        <p:spPr>
          <a:xfrm>
            <a:off x="2550335" y="2155686"/>
            <a:ext cx="1629053" cy="369332"/>
          </a:xfrm>
          <a:prstGeom prst="rect">
            <a:avLst/>
          </a:prstGeom>
          <a:noFill/>
        </p:spPr>
        <p:txBody>
          <a:bodyPr wrap="square" rtlCol="0">
            <a:spAutoFit/>
          </a:bodyPr>
          <a:lstStyle/>
          <a:p>
            <a:r>
              <a:rPr lang="en-KR" b="1" dirty="0">
                <a:solidFill>
                  <a:srgbClr val="FF0000"/>
                </a:solidFill>
              </a:rPr>
              <a:t>Graph </a:t>
            </a:r>
            <a:r>
              <a:rPr lang="ko-KR" altLang="en-US" b="1" dirty="0">
                <a:solidFill>
                  <a:srgbClr val="FF0000"/>
                </a:solidFill>
              </a:rPr>
              <a:t>생성</a:t>
            </a:r>
            <a:endParaRPr lang="en-KR" b="1" dirty="0">
              <a:solidFill>
                <a:srgbClr val="FF0000"/>
              </a:solidFill>
            </a:endParaRPr>
          </a:p>
        </p:txBody>
      </p:sp>
      <p:sp>
        <p:nvSpPr>
          <p:cNvPr id="3" name="Rectangle 2">
            <a:extLst>
              <a:ext uri="{FF2B5EF4-FFF2-40B4-BE49-F238E27FC236}">
                <a16:creationId xmlns:a16="http://schemas.microsoft.com/office/drawing/2014/main" id="{DE81657D-107C-4091-85A9-F3AC3BFFD109}"/>
              </a:ext>
            </a:extLst>
          </p:cNvPr>
          <p:cNvSpPr/>
          <p:nvPr/>
        </p:nvSpPr>
        <p:spPr>
          <a:xfrm>
            <a:off x="134470" y="876227"/>
            <a:ext cx="3901713" cy="17273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Tree>
    <p:extLst>
      <p:ext uri="{BB962C8B-B14F-4D97-AF65-F5344CB8AC3E}">
        <p14:creationId xmlns:p14="http://schemas.microsoft.com/office/powerpoint/2010/main" val="102986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AC23E1B-F6C3-8A04-3560-237E4E4C291B}"/>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en-US" sz="3200" dirty="0">
                <a:ea typeface="GyeonggiTitleOTF Medium" panose="02020603020101020101" pitchFamily="18" charset="-127"/>
              </a:rPr>
              <a:t>Knowledge graph extract</a:t>
            </a:r>
            <a:endParaRPr kumimoji="1" lang="ko-Kore-KR" altLang="en-US" sz="3200" dirty="0">
              <a:ea typeface="GyeonggiTitleOTF Medium" panose="02020603020101020101" pitchFamily="18" charset="-127"/>
            </a:endParaRPr>
          </a:p>
        </p:txBody>
      </p:sp>
      <p:sp>
        <p:nvSpPr>
          <p:cNvPr id="6" name="TextBox 5">
            <a:extLst>
              <a:ext uri="{FF2B5EF4-FFF2-40B4-BE49-F238E27FC236}">
                <a16:creationId xmlns:a16="http://schemas.microsoft.com/office/drawing/2014/main" id="{91A18769-8CEB-D885-7B7C-D95F7B897731}"/>
              </a:ext>
            </a:extLst>
          </p:cNvPr>
          <p:cNvSpPr txBox="1"/>
          <p:nvPr/>
        </p:nvSpPr>
        <p:spPr>
          <a:xfrm>
            <a:off x="131108" y="1414561"/>
            <a:ext cx="8881783" cy="5078313"/>
          </a:xfrm>
          <a:prstGeom prst="rect">
            <a:avLst/>
          </a:prstGeom>
          <a:noFill/>
        </p:spPr>
        <p:txBody>
          <a:bodyPr wrap="square">
            <a:spAutoFit/>
          </a:bodyPr>
          <a:lstStyle/>
          <a:p>
            <a:r>
              <a:rPr lang="en-US" dirty="0"/>
              <a:t>You are a data scientist working for a company that is building a graph database. </a:t>
            </a:r>
            <a:endParaRPr lang="en-US" dirty="0">
              <a:solidFill>
                <a:srgbClr val="FF0000"/>
              </a:solidFill>
            </a:endParaRPr>
          </a:p>
          <a:p>
            <a:r>
              <a:rPr lang="en-US" dirty="0">
                <a:solidFill>
                  <a:srgbClr val="FF0000"/>
                </a:solidFill>
              </a:rPr>
              <a:t>Your task is to extract information from data and convert it into a graph database</a:t>
            </a:r>
            <a:r>
              <a:rPr lang="en-US" dirty="0"/>
              <a:t>. Provide a set of Nodes in the form </a:t>
            </a:r>
            <a:r>
              <a:rPr lang="en-US" dirty="0">
                <a:solidFill>
                  <a:srgbClr val="FF0000"/>
                </a:solidFill>
              </a:rPr>
              <a:t>[ENTITY, TYPE, PROPERTIES]</a:t>
            </a:r>
            <a:r>
              <a:rPr lang="en-US" dirty="0"/>
              <a:t> and a set of relationships in the form </a:t>
            </a:r>
            <a:r>
              <a:rPr lang="en-US" dirty="0">
                <a:solidFill>
                  <a:srgbClr val="FF0000"/>
                </a:solidFill>
              </a:rPr>
              <a:t>[ENTITY1, RELATIONSHIP, ENTITY2, PROPERTIES].</a:t>
            </a:r>
            <a:r>
              <a:rPr lang="en-US" dirty="0"/>
              <a:t> </a:t>
            </a:r>
          </a:p>
          <a:p>
            <a:r>
              <a:rPr lang="en-US" dirty="0"/>
              <a:t>Pay attention to the type of the properties, if you can't find data for a property set it to null. Don't make anything up and don't add any extra data. </a:t>
            </a:r>
          </a:p>
          <a:p>
            <a:r>
              <a:rPr lang="en-US" dirty="0"/>
              <a:t>If you can't find any data for a node or relationship don't add it. Only add nodes and relationships that are part of the schema. If you don't get any relationships in the schema only add nodes.</a:t>
            </a:r>
          </a:p>
          <a:p>
            <a:endParaRPr lang="en-US" dirty="0"/>
          </a:p>
          <a:p>
            <a:r>
              <a:rPr lang="en-US" dirty="0"/>
              <a:t>Example: Schema: Nodes: [Person {age: integer, name: string}] Relationships: [Person, roommate, Person] Alice is 25 years old and Bob is her roommate. Nodes: [["Alice", "Person", {"age": 25, "name": "Alice}], ["Bob", "Person", {"name": "Bob"}]] Relationships: [["Alice", "roommate", "Bob"]]</a:t>
            </a:r>
          </a:p>
          <a:p>
            <a:endParaRPr lang="en-US" dirty="0"/>
          </a:p>
          <a:p>
            <a:r>
              <a:rPr lang="en-US" dirty="0"/>
              <a:t>Data : Alice lawyer and is 25 years old and Bob is her roommate since 2001. Bob works as a journalist. Alice owns a the webpage </a:t>
            </a:r>
            <a:r>
              <a:rPr lang="en-US" dirty="0">
                <a:hlinkClick r:id="rId2"/>
              </a:rPr>
              <a:t>www.alice.com</a:t>
            </a:r>
            <a:r>
              <a:rPr lang="en-US" dirty="0"/>
              <a:t> and Bob owns the webpage </a:t>
            </a:r>
            <a:r>
              <a:rPr lang="en-US" dirty="0">
                <a:hlinkClick r:id="rId3"/>
              </a:rPr>
              <a:t>www.bob.com</a:t>
            </a:r>
            <a:r>
              <a:rPr lang="en-US" dirty="0"/>
              <a:t>.</a:t>
            </a:r>
          </a:p>
        </p:txBody>
      </p:sp>
      <p:sp>
        <p:nvSpPr>
          <p:cNvPr id="7" name="TextBox 6">
            <a:extLst>
              <a:ext uri="{FF2B5EF4-FFF2-40B4-BE49-F238E27FC236}">
                <a16:creationId xmlns:a16="http://schemas.microsoft.com/office/drawing/2014/main" id="{B1BBC42A-A97C-D262-4D4C-E733AEB8F440}"/>
              </a:ext>
            </a:extLst>
          </p:cNvPr>
          <p:cNvSpPr txBox="1"/>
          <p:nvPr/>
        </p:nvSpPr>
        <p:spPr>
          <a:xfrm>
            <a:off x="131108" y="925777"/>
            <a:ext cx="1184554" cy="369332"/>
          </a:xfrm>
          <a:prstGeom prst="rect">
            <a:avLst/>
          </a:prstGeom>
          <a:noFill/>
        </p:spPr>
        <p:txBody>
          <a:bodyPr wrap="square" rtlCol="0">
            <a:spAutoFit/>
          </a:bodyPr>
          <a:lstStyle/>
          <a:p>
            <a:r>
              <a:rPr lang="en-US" b="1" u="sng" dirty="0"/>
              <a:t>Prompt</a:t>
            </a:r>
            <a:endParaRPr lang="en-KR" b="1" u="sng" dirty="0"/>
          </a:p>
        </p:txBody>
      </p:sp>
    </p:spTree>
    <p:extLst>
      <p:ext uri="{BB962C8B-B14F-4D97-AF65-F5344CB8AC3E}">
        <p14:creationId xmlns:p14="http://schemas.microsoft.com/office/powerpoint/2010/main" val="3117494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en-US" sz="3200" dirty="0">
                <a:ea typeface="GyeonggiTitleOTF Medium" panose="02020603020101020101" pitchFamily="18" charset="-127"/>
              </a:rPr>
              <a:t>Knowledge graph extract</a:t>
            </a:r>
            <a:endParaRPr kumimoji="1" lang="ko-Kore-KR" altLang="en-US" sz="3200" dirty="0">
              <a:ea typeface="GyeonggiTitleOTF Medium" panose="02020603020101020101" pitchFamily="18" charset="-127"/>
            </a:endParaRPr>
          </a:p>
        </p:txBody>
      </p:sp>
      <p:sp>
        <p:nvSpPr>
          <p:cNvPr id="2" name="Rectangle 1">
            <a:extLst>
              <a:ext uri="{FF2B5EF4-FFF2-40B4-BE49-F238E27FC236}">
                <a16:creationId xmlns:a16="http://schemas.microsoft.com/office/drawing/2014/main" id="{6740DD44-8EE8-5ED4-B151-D78308599DBC}"/>
              </a:ext>
            </a:extLst>
          </p:cNvPr>
          <p:cNvSpPr/>
          <p:nvPr/>
        </p:nvSpPr>
        <p:spPr>
          <a:xfrm>
            <a:off x="275082" y="1461789"/>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Data</a:t>
            </a:r>
          </a:p>
        </p:txBody>
      </p:sp>
      <p:sp>
        <p:nvSpPr>
          <p:cNvPr id="7" name="Right Arrow 6">
            <a:extLst>
              <a:ext uri="{FF2B5EF4-FFF2-40B4-BE49-F238E27FC236}">
                <a16:creationId xmlns:a16="http://schemas.microsoft.com/office/drawing/2014/main" id="{1C7D5F56-72ED-2C99-050C-BBA585BD7FDC}"/>
              </a:ext>
            </a:extLst>
          </p:cNvPr>
          <p:cNvSpPr/>
          <p:nvPr/>
        </p:nvSpPr>
        <p:spPr>
          <a:xfrm>
            <a:off x="1808212" y="1724664"/>
            <a:ext cx="630326" cy="120426"/>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222CB829-2B09-91B0-A09E-36B49B56439C}"/>
              </a:ext>
            </a:extLst>
          </p:cNvPr>
          <p:cNvSpPr/>
          <p:nvPr/>
        </p:nvSpPr>
        <p:spPr>
          <a:xfrm>
            <a:off x="2652795" y="1461789"/>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LLM</a:t>
            </a:r>
          </a:p>
        </p:txBody>
      </p:sp>
      <p:sp>
        <p:nvSpPr>
          <p:cNvPr id="10" name="Right Arrow 9">
            <a:extLst>
              <a:ext uri="{FF2B5EF4-FFF2-40B4-BE49-F238E27FC236}">
                <a16:creationId xmlns:a16="http://schemas.microsoft.com/office/drawing/2014/main" id="{4DF9147E-8223-E092-C6F0-777F37C126B6}"/>
              </a:ext>
            </a:extLst>
          </p:cNvPr>
          <p:cNvSpPr/>
          <p:nvPr/>
        </p:nvSpPr>
        <p:spPr>
          <a:xfrm>
            <a:off x="4111044" y="1608093"/>
            <a:ext cx="765892" cy="37795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Oval 25">
            <a:extLst>
              <a:ext uri="{FF2B5EF4-FFF2-40B4-BE49-F238E27FC236}">
                <a16:creationId xmlns:a16="http://schemas.microsoft.com/office/drawing/2014/main" id="{053191AA-7F93-2407-5434-7262420E1F6C}"/>
              </a:ext>
            </a:extLst>
          </p:cNvPr>
          <p:cNvSpPr/>
          <p:nvPr/>
        </p:nvSpPr>
        <p:spPr>
          <a:xfrm>
            <a:off x="4929067" y="1278466"/>
            <a:ext cx="1558826" cy="954895"/>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Parsing</a:t>
            </a:r>
            <a:endParaRPr lang="en-KR" dirty="0"/>
          </a:p>
        </p:txBody>
      </p:sp>
      <p:sp>
        <p:nvSpPr>
          <p:cNvPr id="22" name="Rectangle 21">
            <a:extLst>
              <a:ext uri="{FF2B5EF4-FFF2-40B4-BE49-F238E27FC236}">
                <a16:creationId xmlns:a16="http://schemas.microsoft.com/office/drawing/2014/main" id="{A3EB7509-3D7D-E7A6-4049-787198C9B2A1}"/>
              </a:ext>
            </a:extLst>
          </p:cNvPr>
          <p:cNvSpPr/>
          <p:nvPr/>
        </p:nvSpPr>
        <p:spPr>
          <a:xfrm>
            <a:off x="7408221" y="1432826"/>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LLM</a:t>
            </a:r>
          </a:p>
        </p:txBody>
      </p:sp>
      <p:sp>
        <p:nvSpPr>
          <p:cNvPr id="23" name="Right Arrow 22">
            <a:extLst>
              <a:ext uri="{FF2B5EF4-FFF2-40B4-BE49-F238E27FC236}">
                <a16:creationId xmlns:a16="http://schemas.microsoft.com/office/drawing/2014/main" id="{32D3ABC2-020A-3A9F-611D-2975DA491E54}"/>
              </a:ext>
            </a:extLst>
          </p:cNvPr>
          <p:cNvSpPr/>
          <p:nvPr/>
        </p:nvSpPr>
        <p:spPr>
          <a:xfrm>
            <a:off x="6574838" y="1567106"/>
            <a:ext cx="696265" cy="37795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3" name="TextBox 42">
            <a:extLst>
              <a:ext uri="{FF2B5EF4-FFF2-40B4-BE49-F238E27FC236}">
                <a16:creationId xmlns:a16="http://schemas.microsoft.com/office/drawing/2014/main" id="{44C2601D-660C-6485-4062-E3AA1DC664DE}"/>
              </a:ext>
            </a:extLst>
          </p:cNvPr>
          <p:cNvSpPr txBox="1"/>
          <p:nvPr/>
        </p:nvSpPr>
        <p:spPr>
          <a:xfrm>
            <a:off x="2550335" y="2155686"/>
            <a:ext cx="1629053" cy="369332"/>
          </a:xfrm>
          <a:prstGeom prst="rect">
            <a:avLst/>
          </a:prstGeom>
          <a:noFill/>
        </p:spPr>
        <p:txBody>
          <a:bodyPr wrap="square" rtlCol="0">
            <a:spAutoFit/>
          </a:bodyPr>
          <a:lstStyle/>
          <a:p>
            <a:r>
              <a:rPr lang="en-KR" b="1" dirty="0">
                <a:solidFill>
                  <a:srgbClr val="FF0000"/>
                </a:solidFill>
              </a:rPr>
              <a:t>Graph </a:t>
            </a:r>
            <a:r>
              <a:rPr lang="ko-KR" altLang="en-US" b="1" dirty="0">
                <a:solidFill>
                  <a:srgbClr val="FF0000"/>
                </a:solidFill>
              </a:rPr>
              <a:t>생성</a:t>
            </a:r>
            <a:endParaRPr lang="en-KR" b="1" dirty="0">
              <a:solidFill>
                <a:srgbClr val="FF0000"/>
              </a:solidFill>
            </a:endParaRPr>
          </a:p>
        </p:txBody>
      </p:sp>
      <p:sp>
        <p:nvSpPr>
          <p:cNvPr id="3" name="Rectangle 2">
            <a:extLst>
              <a:ext uri="{FF2B5EF4-FFF2-40B4-BE49-F238E27FC236}">
                <a16:creationId xmlns:a16="http://schemas.microsoft.com/office/drawing/2014/main" id="{DE81657D-107C-4091-85A9-F3AC3BFFD109}"/>
              </a:ext>
            </a:extLst>
          </p:cNvPr>
          <p:cNvSpPr/>
          <p:nvPr/>
        </p:nvSpPr>
        <p:spPr>
          <a:xfrm>
            <a:off x="2490669" y="933416"/>
            <a:ext cx="4084169" cy="17273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11" name="TextBox 10">
            <a:extLst>
              <a:ext uri="{FF2B5EF4-FFF2-40B4-BE49-F238E27FC236}">
                <a16:creationId xmlns:a16="http://schemas.microsoft.com/office/drawing/2014/main" id="{436EDFD6-7568-2EE7-5672-011BCCB2D072}"/>
              </a:ext>
            </a:extLst>
          </p:cNvPr>
          <p:cNvSpPr txBox="1"/>
          <p:nvPr/>
        </p:nvSpPr>
        <p:spPr>
          <a:xfrm>
            <a:off x="366795" y="3112632"/>
            <a:ext cx="4572000" cy="784830"/>
          </a:xfrm>
          <a:prstGeom prst="rect">
            <a:avLst/>
          </a:prstGeom>
          <a:noFill/>
        </p:spPr>
        <p:txBody>
          <a:bodyPr wrap="square">
            <a:spAutoFit/>
          </a:bodyPr>
          <a:lstStyle/>
          <a:p>
            <a:r>
              <a:rPr lang="en-US" sz="1500" dirty="0"/>
              <a:t>Nodes: [["Alice", "Person", {"age": 25, "name": "Alice}], ["Bob", "Person", {"name": "Bob"}]] Relationships: [["Alice", "roommate", "Bob"]]</a:t>
            </a:r>
            <a:endParaRPr lang="en-KR" sz="1500" dirty="0"/>
          </a:p>
        </p:txBody>
      </p:sp>
      <p:cxnSp>
        <p:nvCxnSpPr>
          <p:cNvPr id="12" name="Straight Arrow Connector 11">
            <a:extLst>
              <a:ext uri="{FF2B5EF4-FFF2-40B4-BE49-F238E27FC236}">
                <a16:creationId xmlns:a16="http://schemas.microsoft.com/office/drawing/2014/main" id="{04FD249F-C99F-C511-8D12-AB1245AA39C9}"/>
              </a:ext>
            </a:extLst>
          </p:cNvPr>
          <p:cNvCxnSpPr>
            <a:cxnSpLocks/>
          </p:cNvCxnSpPr>
          <p:nvPr/>
        </p:nvCxnSpPr>
        <p:spPr>
          <a:xfrm flipH="1">
            <a:off x="3202407" y="2239151"/>
            <a:ext cx="885246" cy="72876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7D311AC7-C5E6-2EB5-A96C-6EF8517946BF}"/>
              </a:ext>
            </a:extLst>
          </p:cNvPr>
          <p:cNvSpPr txBox="1"/>
          <p:nvPr/>
        </p:nvSpPr>
        <p:spPr>
          <a:xfrm>
            <a:off x="3620808" y="2636309"/>
            <a:ext cx="1629053" cy="369332"/>
          </a:xfrm>
          <a:prstGeom prst="rect">
            <a:avLst/>
          </a:prstGeom>
          <a:noFill/>
        </p:spPr>
        <p:txBody>
          <a:bodyPr wrap="square" rtlCol="0">
            <a:spAutoFit/>
          </a:bodyPr>
          <a:lstStyle/>
          <a:p>
            <a:r>
              <a:rPr lang="en-US" b="1" dirty="0">
                <a:solidFill>
                  <a:schemeClr val="accent1"/>
                </a:solidFill>
              </a:rPr>
              <a:t>output</a:t>
            </a:r>
            <a:r>
              <a:rPr lang="ko-KR" altLang="en-US" b="1" dirty="0">
                <a:solidFill>
                  <a:srgbClr val="FF0000"/>
                </a:solidFill>
              </a:rPr>
              <a:t> </a:t>
            </a:r>
            <a:r>
              <a:rPr lang="ko-KR" altLang="en-US" b="1" dirty="0">
                <a:solidFill>
                  <a:schemeClr val="accent1"/>
                </a:solidFill>
              </a:rPr>
              <a:t>값</a:t>
            </a:r>
            <a:endParaRPr lang="en-KR" b="1" dirty="0">
              <a:solidFill>
                <a:schemeClr val="accent1"/>
              </a:solidFill>
            </a:endParaRPr>
          </a:p>
        </p:txBody>
      </p:sp>
      <p:sp>
        <p:nvSpPr>
          <p:cNvPr id="17" name="Right Arrow 16">
            <a:extLst>
              <a:ext uri="{FF2B5EF4-FFF2-40B4-BE49-F238E27FC236}">
                <a16:creationId xmlns:a16="http://schemas.microsoft.com/office/drawing/2014/main" id="{D5075E37-A1DD-FFE5-FAFF-33B1D40B622E}"/>
              </a:ext>
            </a:extLst>
          </p:cNvPr>
          <p:cNvSpPr/>
          <p:nvPr/>
        </p:nvSpPr>
        <p:spPr>
          <a:xfrm rot="1765131" flipV="1">
            <a:off x="3035057" y="3858220"/>
            <a:ext cx="484395" cy="367923"/>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21" name="Straight Arrow Connector 20">
            <a:extLst>
              <a:ext uri="{FF2B5EF4-FFF2-40B4-BE49-F238E27FC236}">
                <a16:creationId xmlns:a16="http://schemas.microsoft.com/office/drawing/2014/main" id="{0D64A3DE-A548-443E-16A1-F3666E486233}"/>
              </a:ext>
            </a:extLst>
          </p:cNvPr>
          <p:cNvCxnSpPr>
            <a:cxnSpLocks/>
          </p:cNvCxnSpPr>
          <p:nvPr/>
        </p:nvCxnSpPr>
        <p:spPr>
          <a:xfrm flipH="1">
            <a:off x="5981789" y="2326437"/>
            <a:ext cx="108452" cy="179583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F1B690BA-D274-76B3-4E81-AAE4485923DF}"/>
              </a:ext>
            </a:extLst>
          </p:cNvPr>
          <p:cNvSpPr txBox="1"/>
          <p:nvPr/>
        </p:nvSpPr>
        <p:spPr>
          <a:xfrm>
            <a:off x="1808212" y="4321387"/>
            <a:ext cx="7148196" cy="1692771"/>
          </a:xfrm>
          <a:prstGeom prst="rect">
            <a:avLst/>
          </a:prstGeom>
          <a:solidFill>
            <a:schemeClr val="bg1"/>
          </a:solidFill>
          <a:ln>
            <a:solidFill>
              <a:schemeClr val="bg2">
                <a:lumMod val="10000"/>
              </a:schemeClr>
            </a:solidFill>
          </a:ln>
        </p:spPr>
        <p:txBody>
          <a:bodyPr wrap="square">
            <a:spAutoFit/>
          </a:bodyPr>
          <a:lstStyle/>
          <a:p>
            <a:r>
              <a:rPr lang="en-US" sz="1300" dirty="0"/>
              <a:t>result = {</a:t>
            </a:r>
          </a:p>
          <a:p>
            <a:pPr lvl="1"/>
            <a:r>
              <a:rPr lang="en-US" sz="1300" dirty="0"/>
              <a:t>“node” = [ </a:t>
            </a:r>
          </a:p>
          <a:p>
            <a:pPr lvl="2"/>
            <a:r>
              <a:rPr lang="en-US" sz="1300" dirty="0"/>
              <a:t>{"name": </a:t>
            </a:r>
            <a:r>
              <a:rPr lang="en-US" sz="1300" dirty="0" err="1"/>
              <a:t>alice</a:t>
            </a:r>
            <a:r>
              <a:rPr lang="en-US" sz="1300" dirty="0"/>
              <a:t>, "label": Person, "properties": {”age” : 25“, occupation” : “layer” }</a:t>
            </a:r>
          </a:p>
          <a:p>
            <a:pPr lvl="2"/>
            <a:r>
              <a:rPr lang="en-US" sz="1300" dirty="0"/>
              <a:t>{"name": bob, "label": Person, "properties": { “age” : 26“, occupation” : “journalist” }</a:t>
            </a:r>
          </a:p>
          <a:p>
            <a:pPr lvl="2"/>
            <a:r>
              <a:rPr lang="en-US" sz="1300" dirty="0"/>
              <a:t>]</a:t>
            </a:r>
          </a:p>
          <a:p>
            <a:pPr lvl="1"/>
            <a:r>
              <a:rPr lang="en-US" sz="1300" dirty="0"/>
              <a:t>“relationships = [</a:t>
            </a:r>
          </a:p>
          <a:p>
            <a:pPr lvl="1"/>
            <a:r>
              <a:rPr lang="en-US" sz="1300" dirty="0"/>
              <a:t>	 {"start": “bob”, "end": “bob”, "type": roommate, "properties": {"start": 2021} } ]</a:t>
            </a:r>
          </a:p>
          <a:p>
            <a:r>
              <a:rPr lang="en-US" sz="1300" dirty="0"/>
              <a:t>}</a:t>
            </a:r>
          </a:p>
        </p:txBody>
      </p:sp>
    </p:spTree>
    <p:extLst>
      <p:ext uri="{BB962C8B-B14F-4D97-AF65-F5344CB8AC3E}">
        <p14:creationId xmlns:p14="http://schemas.microsoft.com/office/powerpoint/2010/main" val="1376232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en-US" sz="3200" dirty="0">
                <a:ea typeface="GyeonggiTitleOTF Medium" panose="02020603020101020101" pitchFamily="18" charset="-127"/>
              </a:rPr>
              <a:t>Knowledge graph extract</a:t>
            </a:r>
            <a:endParaRPr kumimoji="1" lang="ko-Kore-KR" altLang="en-US" sz="3200" dirty="0">
              <a:ea typeface="GyeonggiTitleOTF Medium" panose="02020603020101020101" pitchFamily="18" charset="-127"/>
            </a:endParaRPr>
          </a:p>
        </p:txBody>
      </p:sp>
      <p:sp>
        <p:nvSpPr>
          <p:cNvPr id="2" name="Rectangle 1">
            <a:extLst>
              <a:ext uri="{FF2B5EF4-FFF2-40B4-BE49-F238E27FC236}">
                <a16:creationId xmlns:a16="http://schemas.microsoft.com/office/drawing/2014/main" id="{6740DD44-8EE8-5ED4-B151-D78308599DBC}"/>
              </a:ext>
            </a:extLst>
          </p:cNvPr>
          <p:cNvSpPr/>
          <p:nvPr/>
        </p:nvSpPr>
        <p:spPr>
          <a:xfrm>
            <a:off x="275082" y="1461789"/>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Data</a:t>
            </a:r>
          </a:p>
        </p:txBody>
      </p:sp>
      <p:sp>
        <p:nvSpPr>
          <p:cNvPr id="7" name="Right Arrow 6">
            <a:extLst>
              <a:ext uri="{FF2B5EF4-FFF2-40B4-BE49-F238E27FC236}">
                <a16:creationId xmlns:a16="http://schemas.microsoft.com/office/drawing/2014/main" id="{1C7D5F56-72ED-2C99-050C-BBA585BD7FDC}"/>
              </a:ext>
            </a:extLst>
          </p:cNvPr>
          <p:cNvSpPr/>
          <p:nvPr/>
        </p:nvSpPr>
        <p:spPr>
          <a:xfrm>
            <a:off x="1808212" y="1724664"/>
            <a:ext cx="630326" cy="120426"/>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222CB829-2B09-91B0-A09E-36B49B56439C}"/>
              </a:ext>
            </a:extLst>
          </p:cNvPr>
          <p:cNvSpPr/>
          <p:nvPr/>
        </p:nvSpPr>
        <p:spPr>
          <a:xfrm>
            <a:off x="2652795" y="1461789"/>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LLM</a:t>
            </a:r>
          </a:p>
        </p:txBody>
      </p:sp>
      <p:sp>
        <p:nvSpPr>
          <p:cNvPr id="10" name="Right Arrow 9">
            <a:extLst>
              <a:ext uri="{FF2B5EF4-FFF2-40B4-BE49-F238E27FC236}">
                <a16:creationId xmlns:a16="http://schemas.microsoft.com/office/drawing/2014/main" id="{4DF9147E-8223-E092-C6F0-777F37C126B6}"/>
              </a:ext>
            </a:extLst>
          </p:cNvPr>
          <p:cNvSpPr/>
          <p:nvPr/>
        </p:nvSpPr>
        <p:spPr>
          <a:xfrm>
            <a:off x="4111044" y="1608093"/>
            <a:ext cx="765892" cy="37795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Oval 25">
            <a:extLst>
              <a:ext uri="{FF2B5EF4-FFF2-40B4-BE49-F238E27FC236}">
                <a16:creationId xmlns:a16="http://schemas.microsoft.com/office/drawing/2014/main" id="{053191AA-7F93-2407-5434-7262420E1F6C}"/>
              </a:ext>
            </a:extLst>
          </p:cNvPr>
          <p:cNvSpPr/>
          <p:nvPr/>
        </p:nvSpPr>
        <p:spPr>
          <a:xfrm>
            <a:off x="4929067" y="1278466"/>
            <a:ext cx="1558826" cy="954895"/>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Parsing</a:t>
            </a:r>
            <a:endParaRPr lang="en-KR" dirty="0"/>
          </a:p>
        </p:txBody>
      </p:sp>
      <p:sp>
        <p:nvSpPr>
          <p:cNvPr id="22" name="Rectangle 21">
            <a:extLst>
              <a:ext uri="{FF2B5EF4-FFF2-40B4-BE49-F238E27FC236}">
                <a16:creationId xmlns:a16="http://schemas.microsoft.com/office/drawing/2014/main" id="{A3EB7509-3D7D-E7A6-4049-787198C9B2A1}"/>
              </a:ext>
            </a:extLst>
          </p:cNvPr>
          <p:cNvSpPr/>
          <p:nvPr/>
        </p:nvSpPr>
        <p:spPr>
          <a:xfrm>
            <a:off x="7408221" y="1432826"/>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LLM</a:t>
            </a:r>
          </a:p>
        </p:txBody>
      </p:sp>
      <p:sp>
        <p:nvSpPr>
          <p:cNvPr id="23" name="Right Arrow 22">
            <a:extLst>
              <a:ext uri="{FF2B5EF4-FFF2-40B4-BE49-F238E27FC236}">
                <a16:creationId xmlns:a16="http://schemas.microsoft.com/office/drawing/2014/main" id="{32D3ABC2-020A-3A9F-611D-2975DA491E54}"/>
              </a:ext>
            </a:extLst>
          </p:cNvPr>
          <p:cNvSpPr/>
          <p:nvPr/>
        </p:nvSpPr>
        <p:spPr>
          <a:xfrm>
            <a:off x="6574838" y="1567106"/>
            <a:ext cx="696265" cy="37795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 name="Rectangle 2">
            <a:extLst>
              <a:ext uri="{FF2B5EF4-FFF2-40B4-BE49-F238E27FC236}">
                <a16:creationId xmlns:a16="http://schemas.microsoft.com/office/drawing/2014/main" id="{DE81657D-107C-4091-85A9-F3AC3BFFD109}"/>
              </a:ext>
            </a:extLst>
          </p:cNvPr>
          <p:cNvSpPr/>
          <p:nvPr/>
        </p:nvSpPr>
        <p:spPr>
          <a:xfrm>
            <a:off x="4876936" y="933416"/>
            <a:ext cx="4064581" cy="19398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4" name="TextBox 3">
            <a:extLst>
              <a:ext uri="{FF2B5EF4-FFF2-40B4-BE49-F238E27FC236}">
                <a16:creationId xmlns:a16="http://schemas.microsoft.com/office/drawing/2014/main" id="{924FEEB5-ABB1-2233-4D76-D40DD968DA83}"/>
              </a:ext>
            </a:extLst>
          </p:cNvPr>
          <p:cNvSpPr txBox="1"/>
          <p:nvPr/>
        </p:nvSpPr>
        <p:spPr>
          <a:xfrm>
            <a:off x="4976619" y="3229011"/>
            <a:ext cx="1184554" cy="369332"/>
          </a:xfrm>
          <a:prstGeom prst="rect">
            <a:avLst/>
          </a:prstGeom>
          <a:noFill/>
        </p:spPr>
        <p:txBody>
          <a:bodyPr wrap="square" rtlCol="0">
            <a:spAutoFit/>
          </a:bodyPr>
          <a:lstStyle/>
          <a:p>
            <a:r>
              <a:rPr lang="en-KR" dirty="0"/>
              <a:t>+prompt</a:t>
            </a:r>
          </a:p>
        </p:txBody>
      </p:sp>
      <p:sp>
        <p:nvSpPr>
          <p:cNvPr id="6" name="TextBox 5">
            <a:extLst>
              <a:ext uri="{FF2B5EF4-FFF2-40B4-BE49-F238E27FC236}">
                <a16:creationId xmlns:a16="http://schemas.microsoft.com/office/drawing/2014/main" id="{137510E5-53A4-94CF-91A8-F5AA119FE043}"/>
              </a:ext>
            </a:extLst>
          </p:cNvPr>
          <p:cNvSpPr txBox="1"/>
          <p:nvPr/>
        </p:nvSpPr>
        <p:spPr>
          <a:xfrm>
            <a:off x="7218153" y="2142039"/>
            <a:ext cx="1629053" cy="369332"/>
          </a:xfrm>
          <a:prstGeom prst="rect">
            <a:avLst/>
          </a:prstGeom>
          <a:noFill/>
        </p:spPr>
        <p:txBody>
          <a:bodyPr wrap="square" rtlCol="0">
            <a:spAutoFit/>
          </a:bodyPr>
          <a:lstStyle/>
          <a:p>
            <a:r>
              <a:rPr lang="ko-KR" altLang="en-US" b="1" dirty="0">
                <a:solidFill>
                  <a:srgbClr val="FF0000"/>
                </a:solidFill>
              </a:rPr>
              <a:t>데이터 검증</a:t>
            </a:r>
            <a:endParaRPr lang="en-KR" b="1" dirty="0">
              <a:solidFill>
                <a:srgbClr val="FF0000"/>
              </a:solidFill>
            </a:endParaRPr>
          </a:p>
        </p:txBody>
      </p:sp>
      <p:sp>
        <p:nvSpPr>
          <p:cNvPr id="13" name="TextBox 12">
            <a:extLst>
              <a:ext uri="{FF2B5EF4-FFF2-40B4-BE49-F238E27FC236}">
                <a16:creationId xmlns:a16="http://schemas.microsoft.com/office/drawing/2014/main" id="{505C5111-5AAE-EF1C-0380-62DFA7284A73}"/>
              </a:ext>
            </a:extLst>
          </p:cNvPr>
          <p:cNvSpPr txBox="1"/>
          <p:nvPr/>
        </p:nvSpPr>
        <p:spPr>
          <a:xfrm>
            <a:off x="1808212" y="4120047"/>
            <a:ext cx="7148196" cy="1692771"/>
          </a:xfrm>
          <a:prstGeom prst="rect">
            <a:avLst/>
          </a:prstGeom>
          <a:solidFill>
            <a:schemeClr val="bg1"/>
          </a:solidFill>
          <a:ln>
            <a:solidFill>
              <a:schemeClr val="bg2">
                <a:lumMod val="10000"/>
              </a:schemeClr>
            </a:solidFill>
          </a:ln>
        </p:spPr>
        <p:txBody>
          <a:bodyPr wrap="square">
            <a:spAutoFit/>
          </a:bodyPr>
          <a:lstStyle/>
          <a:p>
            <a:r>
              <a:rPr lang="en-US" sz="1300" dirty="0"/>
              <a:t>result = {</a:t>
            </a:r>
          </a:p>
          <a:p>
            <a:pPr lvl="1"/>
            <a:r>
              <a:rPr lang="en-US" sz="1300" dirty="0"/>
              <a:t>“node” = [ </a:t>
            </a:r>
          </a:p>
          <a:p>
            <a:pPr lvl="2"/>
            <a:r>
              <a:rPr lang="en-US" sz="1300" dirty="0"/>
              <a:t>{"name": </a:t>
            </a:r>
            <a:r>
              <a:rPr lang="en-US" sz="1300" dirty="0" err="1"/>
              <a:t>alice</a:t>
            </a:r>
            <a:r>
              <a:rPr lang="en-US" sz="1300" dirty="0"/>
              <a:t>, "label": Person, "properties": {”age” : 25“, occupation” : “layer” }</a:t>
            </a:r>
          </a:p>
          <a:p>
            <a:pPr lvl="2"/>
            <a:r>
              <a:rPr lang="en-US" sz="1300" dirty="0"/>
              <a:t>{"name": bob, "label": Person, "properties": { “age” : 26“, occupation” : “journalist” }</a:t>
            </a:r>
          </a:p>
          <a:p>
            <a:pPr lvl="2"/>
            <a:r>
              <a:rPr lang="en-US" sz="1300" dirty="0"/>
              <a:t>]</a:t>
            </a:r>
          </a:p>
          <a:p>
            <a:pPr lvl="1"/>
            <a:r>
              <a:rPr lang="en-US" sz="1300" dirty="0"/>
              <a:t>“relationships = [</a:t>
            </a:r>
          </a:p>
          <a:p>
            <a:pPr lvl="1"/>
            <a:r>
              <a:rPr lang="en-US" sz="1300" dirty="0"/>
              <a:t>	 {"start": “bob”, "end": “bob”, "type": roommate, "properties": {"start": 2021} } ]</a:t>
            </a:r>
          </a:p>
          <a:p>
            <a:r>
              <a:rPr lang="en-US" sz="1300" dirty="0"/>
              <a:t>}</a:t>
            </a:r>
          </a:p>
        </p:txBody>
      </p:sp>
      <p:cxnSp>
        <p:nvCxnSpPr>
          <p:cNvPr id="14" name="Straight Arrow Connector 13">
            <a:extLst>
              <a:ext uri="{FF2B5EF4-FFF2-40B4-BE49-F238E27FC236}">
                <a16:creationId xmlns:a16="http://schemas.microsoft.com/office/drawing/2014/main" id="{B919A87E-20A4-2A8D-8046-1803AF331D67}"/>
              </a:ext>
            </a:extLst>
          </p:cNvPr>
          <p:cNvCxnSpPr>
            <a:cxnSpLocks/>
          </p:cNvCxnSpPr>
          <p:nvPr/>
        </p:nvCxnSpPr>
        <p:spPr>
          <a:xfrm flipH="1">
            <a:off x="7907111" y="2763530"/>
            <a:ext cx="183001" cy="11581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D4A4CEDD-0778-58B5-B538-A8B5C02BB081}"/>
              </a:ext>
            </a:extLst>
          </p:cNvPr>
          <p:cNvCxnSpPr>
            <a:cxnSpLocks/>
          </p:cNvCxnSpPr>
          <p:nvPr/>
        </p:nvCxnSpPr>
        <p:spPr>
          <a:xfrm flipV="1">
            <a:off x="5803829" y="2873295"/>
            <a:ext cx="714689" cy="1034178"/>
          </a:xfrm>
          <a:prstGeom prst="straightConnector1">
            <a:avLst/>
          </a:prstGeom>
          <a:ln w="28575">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F0524CEF-8C91-D1E8-4305-0F97DCD5DF52}"/>
              </a:ext>
            </a:extLst>
          </p:cNvPr>
          <p:cNvSpPr txBox="1"/>
          <p:nvPr/>
        </p:nvSpPr>
        <p:spPr>
          <a:xfrm>
            <a:off x="7221549" y="2416040"/>
            <a:ext cx="1767123" cy="369332"/>
          </a:xfrm>
          <a:prstGeom prst="rect">
            <a:avLst/>
          </a:prstGeom>
          <a:noFill/>
        </p:spPr>
        <p:txBody>
          <a:bodyPr wrap="square" rtlCol="0">
            <a:spAutoFit/>
          </a:bodyPr>
          <a:lstStyle/>
          <a:p>
            <a:r>
              <a:rPr lang="en-US" altLang="ko-KR" dirty="0"/>
              <a:t>(</a:t>
            </a:r>
            <a:r>
              <a:rPr lang="ko-KR" altLang="en-US" dirty="0"/>
              <a:t> 노드</a:t>
            </a:r>
            <a:r>
              <a:rPr lang="en-US" altLang="ko-KR" dirty="0"/>
              <a:t>,</a:t>
            </a:r>
            <a:r>
              <a:rPr lang="ko-KR" altLang="en-US" dirty="0"/>
              <a:t> 관계 </a:t>
            </a:r>
            <a:r>
              <a:rPr lang="en-US" altLang="ko-KR" dirty="0"/>
              <a:t>)</a:t>
            </a:r>
            <a:endParaRPr lang="en-KR" dirty="0"/>
          </a:p>
        </p:txBody>
      </p:sp>
    </p:spTree>
    <p:extLst>
      <p:ext uri="{BB962C8B-B14F-4D97-AF65-F5344CB8AC3E}">
        <p14:creationId xmlns:p14="http://schemas.microsoft.com/office/powerpoint/2010/main" val="1456167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AC23E1B-F6C3-8A04-3560-237E4E4C291B}"/>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en-US" sz="3200" dirty="0">
                <a:ea typeface="GyeonggiTitleOTF Medium" panose="02020603020101020101" pitchFamily="18" charset="-127"/>
              </a:rPr>
              <a:t>Knowledge graph extract</a:t>
            </a:r>
            <a:endParaRPr kumimoji="1" lang="ko-Kore-KR" altLang="en-US" sz="3200" dirty="0">
              <a:ea typeface="GyeonggiTitleOTF Medium" panose="02020603020101020101" pitchFamily="18" charset="-127"/>
            </a:endParaRPr>
          </a:p>
        </p:txBody>
      </p:sp>
      <p:sp>
        <p:nvSpPr>
          <p:cNvPr id="2" name="TextBox 1">
            <a:extLst>
              <a:ext uri="{FF2B5EF4-FFF2-40B4-BE49-F238E27FC236}">
                <a16:creationId xmlns:a16="http://schemas.microsoft.com/office/drawing/2014/main" id="{673F38F1-D2A5-7451-F604-2050D3AE398A}"/>
              </a:ext>
            </a:extLst>
          </p:cNvPr>
          <p:cNvSpPr txBox="1"/>
          <p:nvPr/>
        </p:nvSpPr>
        <p:spPr>
          <a:xfrm>
            <a:off x="131108" y="925777"/>
            <a:ext cx="1184554" cy="369332"/>
          </a:xfrm>
          <a:prstGeom prst="rect">
            <a:avLst/>
          </a:prstGeom>
          <a:noFill/>
        </p:spPr>
        <p:txBody>
          <a:bodyPr wrap="square" rtlCol="0">
            <a:spAutoFit/>
          </a:bodyPr>
          <a:lstStyle/>
          <a:p>
            <a:r>
              <a:rPr lang="en-US" b="1" u="sng" dirty="0"/>
              <a:t>Prompt</a:t>
            </a:r>
            <a:endParaRPr lang="en-KR" b="1" u="sng" dirty="0"/>
          </a:p>
        </p:txBody>
      </p:sp>
      <p:sp>
        <p:nvSpPr>
          <p:cNvPr id="5" name="TextBox 4">
            <a:extLst>
              <a:ext uri="{FF2B5EF4-FFF2-40B4-BE49-F238E27FC236}">
                <a16:creationId xmlns:a16="http://schemas.microsoft.com/office/drawing/2014/main" id="{ABB15899-EF15-6EE4-948C-BCE03244C352}"/>
              </a:ext>
            </a:extLst>
          </p:cNvPr>
          <p:cNvSpPr txBox="1"/>
          <p:nvPr/>
        </p:nvSpPr>
        <p:spPr>
          <a:xfrm>
            <a:off x="131108" y="1982450"/>
            <a:ext cx="8784292" cy="3785652"/>
          </a:xfrm>
          <a:prstGeom prst="rect">
            <a:avLst/>
          </a:prstGeom>
          <a:noFill/>
        </p:spPr>
        <p:txBody>
          <a:bodyPr wrap="square">
            <a:spAutoFit/>
          </a:bodyPr>
          <a:lstStyle/>
          <a:p>
            <a:r>
              <a:rPr lang="en-US" sz="1500" b="0" dirty="0">
                <a:effectLst/>
                <a:latin typeface="경기천년바탕 Regular" panose="02020503020101020101" pitchFamily="18" charset="-127"/>
              </a:rPr>
              <a:t>""”</a:t>
            </a:r>
          </a:p>
          <a:p>
            <a:r>
              <a:rPr lang="en-US" sz="1500" b="0" dirty="0">
                <a:effectLst/>
                <a:latin typeface="경기천년바탕 Regular" panose="02020503020101020101" pitchFamily="18" charset="-127"/>
              </a:rPr>
              <a:t>Your task is to identify </a:t>
            </a:r>
            <a:r>
              <a:rPr lang="en-US" sz="1500" b="0" dirty="0">
                <a:solidFill>
                  <a:srgbClr val="FF0000"/>
                </a:solidFill>
                <a:effectLst/>
                <a:latin typeface="경기천년바탕 Regular" panose="02020503020101020101" pitchFamily="18" charset="-127"/>
              </a:rPr>
              <a:t>if there are duplicated nodes and if so merge them into one nod.</a:t>
            </a:r>
            <a:r>
              <a:rPr lang="en-US" sz="1500" b="0" dirty="0">
                <a:effectLst/>
                <a:latin typeface="경기천년바탕 Regular" panose="02020503020101020101" pitchFamily="18" charset="-127"/>
              </a:rPr>
              <a:t> Only merge the nodes that refer to the same entity.</a:t>
            </a:r>
          </a:p>
          <a:p>
            <a:r>
              <a:rPr lang="en-US" sz="1500" b="0" dirty="0">
                <a:effectLst/>
                <a:latin typeface="경기천년바탕 Regular" panose="02020503020101020101" pitchFamily="18" charset="-127"/>
              </a:rPr>
              <a:t>You will be given different datasets of nodes and some of these nodes may be duplicated or refer to the same entity. </a:t>
            </a:r>
          </a:p>
          <a:p>
            <a:r>
              <a:rPr lang="en-US" sz="1500" b="0" dirty="0">
                <a:effectLst/>
                <a:latin typeface="경기천년바탕 Regular" panose="02020503020101020101" pitchFamily="18" charset="-127"/>
              </a:rPr>
              <a:t>The datasets contains nodes in the form [ENTITY_ID, TYPE, PROPERTIES]. When you have completed your task please give me the </a:t>
            </a:r>
          </a:p>
          <a:p>
            <a:r>
              <a:rPr lang="en-US" sz="1500" b="0" dirty="0">
                <a:effectLst/>
                <a:latin typeface="경기천년바탕 Regular" panose="02020503020101020101" pitchFamily="18" charset="-127"/>
              </a:rPr>
              <a:t>resulting nodes in the same format. Only return the nodes and relationships no other text. If there is no duplicated nodes return the original nodes.</a:t>
            </a:r>
          </a:p>
          <a:p>
            <a:br>
              <a:rPr lang="en-US" sz="1500" b="0" dirty="0">
                <a:effectLst/>
                <a:latin typeface="경기천년바탕 Regular" panose="02020503020101020101" pitchFamily="18" charset="-127"/>
              </a:rPr>
            </a:br>
            <a:r>
              <a:rPr lang="en-US" sz="1500" b="0" dirty="0">
                <a:effectLst/>
                <a:latin typeface="경기천년바탕 Regular" panose="02020503020101020101" pitchFamily="18" charset="-127"/>
              </a:rPr>
              <a:t>Here is an example of the input you will be given:</a:t>
            </a:r>
          </a:p>
          <a:p>
            <a:r>
              <a:rPr lang="en-US" sz="1500" b="0" dirty="0">
                <a:effectLst/>
                <a:latin typeface="경기천년바탕 Regular" panose="02020503020101020101" pitchFamily="18" charset="-127"/>
              </a:rPr>
              <a:t>["</a:t>
            </a:r>
            <a:r>
              <a:rPr lang="en-US" sz="1500" b="0" dirty="0" err="1">
                <a:effectLst/>
                <a:latin typeface="경기천년바탕 Regular" panose="02020503020101020101" pitchFamily="18" charset="-127"/>
              </a:rPr>
              <a:t>alice</a:t>
            </a:r>
            <a:r>
              <a:rPr lang="en-US" sz="1500" b="0" dirty="0">
                <a:effectLst/>
                <a:latin typeface="경기천년바탕 Regular" panose="02020503020101020101" pitchFamily="18" charset="-127"/>
              </a:rPr>
              <a:t>", "Person", {"age": 25, "occupation": "lawyer", "</a:t>
            </a:r>
            <a:r>
              <a:rPr lang="en-US" sz="1500" b="0" dirty="0" err="1">
                <a:effectLst/>
                <a:latin typeface="경기천년바탕 Regular" panose="02020503020101020101" pitchFamily="18" charset="-127"/>
              </a:rPr>
              <a:t>name":"Alice</a:t>
            </a:r>
            <a:r>
              <a:rPr lang="en-US" sz="1500" b="0" dirty="0">
                <a:effectLst/>
                <a:latin typeface="경기천년바탕 Regular" panose="02020503020101020101" pitchFamily="18" charset="-127"/>
              </a:rPr>
              <a:t>"}], ["bob", "Person", {"occupation": "journalist", "name": "Bob"}], ["</a:t>
            </a:r>
            <a:r>
              <a:rPr lang="en-US" sz="1500" b="0" dirty="0" err="1">
                <a:effectLst/>
                <a:latin typeface="경기천년바탕 Regular" panose="02020503020101020101" pitchFamily="18" charset="-127"/>
              </a:rPr>
              <a:t>alice.com</a:t>
            </a:r>
            <a:r>
              <a:rPr lang="en-US" sz="1500" b="0" dirty="0">
                <a:effectLst/>
                <a:latin typeface="경기천년바탕 Regular" panose="02020503020101020101" pitchFamily="18" charset="-127"/>
              </a:rPr>
              <a:t>", "Webpage", {"</a:t>
            </a:r>
            <a:r>
              <a:rPr lang="en-US" sz="1500" b="0" dirty="0" err="1">
                <a:effectLst/>
                <a:latin typeface="경기천년바탕 Regular" panose="02020503020101020101" pitchFamily="18" charset="-127"/>
              </a:rPr>
              <a:t>url</a:t>
            </a:r>
            <a:r>
              <a:rPr lang="en-US" sz="1500" b="0" dirty="0">
                <a:effectLst/>
                <a:latin typeface="경기천년바탕 Regular" panose="02020503020101020101" pitchFamily="18" charset="-127"/>
              </a:rPr>
              <a:t>": "</a:t>
            </a:r>
            <a:r>
              <a:rPr lang="en-US" sz="1500" b="0" dirty="0" err="1">
                <a:effectLst/>
                <a:latin typeface="경기천년바탕 Regular" panose="02020503020101020101" pitchFamily="18" charset="-127"/>
              </a:rPr>
              <a:t>www.alice.com</a:t>
            </a:r>
            <a:r>
              <a:rPr lang="en-US" sz="1500" b="0" dirty="0">
                <a:effectLst/>
                <a:latin typeface="경기천년바탕 Regular" panose="02020503020101020101" pitchFamily="18" charset="-127"/>
              </a:rPr>
              <a:t>"}], ["</a:t>
            </a:r>
            <a:r>
              <a:rPr lang="en-US" sz="1500" b="0" dirty="0" err="1">
                <a:effectLst/>
                <a:latin typeface="경기천년바탕 Regular" panose="02020503020101020101" pitchFamily="18" charset="-127"/>
              </a:rPr>
              <a:t>bob.com</a:t>
            </a:r>
            <a:r>
              <a:rPr lang="en-US" sz="1500" b="0" dirty="0">
                <a:effectLst/>
                <a:latin typeface="경기천년바탕 Regular" panose="02020503020101020101" pitchFamily="18" charset="-127"/>
              </a:rPr>
              <a:t>", "Webpage", {"</a:t>
            </a:r>
            <a:r>
              <a:rPr lang="en-US" sz="1500" b="0" dirty="0" err="1">
                <a:effectLst/>
                <a:latin typeface="경기천년바탕 Regular" panose="02020503020101020101" pitchFamily="18" charset="-127"/>
              </a:rPr>
              <a:t>url</a:t>
            </a:r>
            <a:r>
              <a:rPr lang="en-US" sz="1500" b="0" dirty="0">
                <a:effectLst/>
                <a:latin typeface="경기천년바탕 Regular" panose="02020503020101020101" pitchFamily="18" charset="-127"/>
              </a:rPr>
              <a:t>": "</a:t>
            </a:r>
            <a:r>
              <a:rPr lang="en-US" sz="1500" b="0" dirty="0" err="1">
                <a:effectLst/>
                <a:latin typeface="경기천년바탕 Regular" panose="02020503020101020101" pitchFamily="18" charset="-127"/>
              </a:rPr>
              <a:t>www.bob.com</a:t>
            </a:r>
            <a:r>
              <a:rPr lang="en-US" sz="1500" b="0" dirty="0">
                <a:effectLst/>
                <a:latin typeface="경기천년바탕 Regular" panose="02020503020101020101" pitchFamily="18" charset="-127"/>
              </a:rPr>
              <a:t>"}]</a:t>
            </a:r>
          </a:p>
          <a:p>
            <a:endParaRPr lang="en-US" sz="1500" b="0" dirty="0">
              <a:effectLst/>
              <a:latin typeface="경기천년바탕 Regular" panose="02020503020101020101" pitchFamily="18" charset="-127"/>
            </a:endParaRPr>
          </a:p>
          <a:p>
            <a:r>
              <a:rPr lang="en-US" sz="1500" b="0" dirty="0">
                <a:effectLst/>
                <a:latin typeface="경기천년바탕 Regular" panose="02020503020101020101" pitchFamily="18" charset="-127"/>
              </a:rPr>
              <a:t>"""</a:t>
            </a:r>
          </a:p>
        </p:txBody>
      </p:sp>
      <p:sp>
        <p:nvSpPr>
          <p:cNvPr id="7" name="TextBox 6">
            <a:extLst>
              <a:ext uri="{FF2B5EF4-FFF2-40B4-BE49-F238E27FC236}">
                <a16:creationId xmlns:a16="http://schemas.microsoft.com/office/drawing/2014/main" id="{028541DC-CA14-5F31-3B24-A5D89A3C2C5D}"/>
              </a:ext>
            </a:extLst>
          </p:cNvPr>
          <p:cNvSpPr txBox="1"/>
          <p:nvPr/>
        </p:nvSpPr>
        <p:spPr>
          <a:xfrm>
            <a:off x="149038" y="1293329"/>
            <a:ext cx="4422962" cy="369332"/>
          </a:xfrm>
          <a:prstGeom prst="rect">
            <a:avLst/>
          </a:prstGeom>
          <a:noFill/>
        </p:spPr>
        <p:txBody>
          <a:bodyPr wrap="square" rtlCol="0">
            <a:spAutoFit/>
          </a:bodyPr>
          <a:lstStyle/>
          <a:p>
            <a:r>
              <a:rPr lang="en-US" altLang="ko-KR" dirty="0"/>
              <a:t>1.</a:t>
            </a:r>
            <a:r>
              <a:rPr lang="ko-KR" altLang="en-US" dirty="0"/>
              <a:t> 노드에 대한 검증 </a:t>
            </a:r>
            <a:r>
              <a:rPr lang="en-US" altLang="ko-KR" dirty="0"/>
              <a:t>(</a:t>
            </a:r>
            <a:r>
              <a:rPr lang="ko-KR" altLang="en-US" dirty="0"/>
              <a:t> </a:t>
            </a:r>
            <a:r>
              <a:rPr lang="ko-KR" altLang="en-US" dirty="0" err="1"/>
              <a:t>중복성체크</a:t>
            </a:r>
            <a:r>
              <a:rPr lang="ko-KR" altLang="en-US" dirty="0"/>
              <a:t> </a:t>
            </a:r>
            <a:r>
              <a:rPr lang="en-US" altLang="ko-KR" dirty="0"/>
              <a:t>)</a:t>
            </a:r>
            <a:r>
              <a:rPr lang="ko-KR" altLang="en-US" dirty="0"/>
              <a:t> </a:t>
            </a:r>
            <a:endParaRPr lang="en-KR" dirty="0"/>
          </a:p>
        </p:txBody>
      </p:sp>
    </p:spTree>
    <p:extLst>
      <p:ext uri="{BB962C8B-B14F-4D97-AF65-F5344CB8AC3E}">
        <p14:creationId xmlns:p14="http://schemas.microsoft.com/office/powerpoint/2010/main" val="3890754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 altLang="ko-Kore-KR" sz="3200" dirty="0">
                <a:ea typeface="GyeonggiTitleOTF Medium" panose="02020603020101020101" pitchFamily="18" charset="-127"/>
              </a:rPr>
              <a:t>DoctorGPT </a:t>
            </a:r>
            <a:r>
              <a:rPr kumimoji="1" lang="ko-KR" altLang="en-US" sz="3200" dirty="0">
                <a:ea typeface="GyeonggiTitleOTF Medium" panose="02020603020101020101" pitchFamily="18" charset="-127"/>
              </a:rPr>
              <a:t>답변 정리 </a:t>
            </a:r>
            <a:r>
              <a:rPr kumimoji="1" lang="en-US" altLang="ko-KR" sz="3200" dirty="0">
                <a:ea typeface="GyeonggiTitleOTF Medium" panose="02020603020101020101" pitchFamily="18" charset="-127"/>
              </a:rPr>
              <a:t>Excel</a:t>
            </a:r>
            <a:endParaRPr kumimoji="1" lang="en" altLang="ko-Kore-KR" sz="3200" dirty="0">
              <a:ea typeface="GyeonggiTitleOTF Medium" panose="02020603020101020101" pitchFamily="18" charset="-127"/>
            </a:endParaRPr>
          </a:p>
        </p:txBody>
      </p:sp>
      <p:pic>
        <p:nvPicPr>
          <p:cNvPr id="7" name="내용 개체 틀 6">
            <a:extLst>
              <a:ext uri="{FF2B5EF4-FFF2-40B4-BE49-F238E27FC236}">
                <a16:creationId xmlns:a16="http://schemas.microsoft.com/office/drawing/2014/main" id="{09C7F5BA-0CB6-4B70-05B1-76CEA7E0A692}"/>
              </a:ext>
            </a:extLst>
          </p:cNvPr>
          <p:cNvPicPr>
            <a:picLocks noGrp="1" noChangeAspect="1"/>
          </p:cNvPicPr>
          <p:nvPr>
            <p:ph idx="1"/>
          </p:nvPr>
        </p:nvPicPr>
        <p:blipFill>
          <a:blip r:embed="rId3"/>
          <a:stretch>
            <a:fillRect/>
          </a:stretch>
        </p:blipFill>
        <p:spPr>
          <a:xfrm>
            <a:off x="336041" y="1175657"/>
            <a:ext cx="8539735" cy="4337643"/>
          </a:xfrm>
        </p:spPr>
      </p:pic>
      <p:sp>
        <p:nvSpPr>
          <p:cNvPr id="8" name="내용 개체 틀 2">
            <a:extLst>
              <a:ext uri="{FF2B5EF4-FFF2-40B4-BE49-F238E27FC236}">
                <a16:creationId xmlns:a16="http://schemas.microsoft.com/office/drawing/2014/main" id="{9A4FD219-3B47-CC11-D4A8-012E55850841}"/>
              </a:ext>
            </a:extLst>
          </p:cNvPr>
          <p:cNvSpPr txBox="1">
            <a:spLocks/>
          </p:cNvSpPr>
          <p:nvPr/>
        </p:nvSpPr>
        <p:spPr>
          <a:xfrm>
            <a:off x="0" y="5682343"/>
            <a:ext cx="7886700" cy="1020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yeonggiTitleOTF Medium" panose="02020603020101020101" pitchFamily="18" charset="-12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yeonggiTitleOTF Medium" panose="02020603020101020101" pitchFamily="18" charset="-12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yeonggiTitleOTF Medium" panose="02020603020101020101" pitchFamily="18" charset="-12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yeonggiTitleOTF Medium" panose="02020603020101020101" pitchFamily="18" charset="-12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yeonggiTitleOTF Medium" panose="02020603020101020101" pitchFamily="18" charset="-12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ko-KR" altLang="en-US" sz="2000" dirty="0">
                <a:ea typeface="GyeonggiTitleOTF Medium" panose="02020603020101020101" pitchFamily="18" charset="-127"/>
              </a:rPr>
              <a:t>반복 답변을 하는 문제가 있기에</a:t>
            </a:r>
            <a:r>
              <a:rPr lang="en-US" altLang="ko-KR" sz="2000" dirty="0">
                <a:ea typeface="GyeonggiTitleOTF Medium" panose="02020603020101020101" pitchFamily="18" charset="-127"/>
              </a:rPr>
              <a:t> </a:t>
            </a:r>
            <a:r>
              <a:rPr lang="ko-KR" altLang="en-US" sz="2000" dirty="0">
                <a:ea typeface="GyeonggiTitleOTF Medium" panose="02020603020101020101" pitchFamily="18" charset="-127"/>
              </a:rPr>
              <a:t>따로 정리하는 프롬프트가 필요함</a:t>
            </a:r>
            <a:endParaRPr lang="en-US" altLang="ko-KR" sz="2000" dirty="0">
              <a:ea typeface="GyeonggiTitleOTF Medium" panose="02020603020101020101" pitchFamily="18" charset="-127"/>
            </a:endParaRPr>
          </a:p>
          <a:p>
            <a:pPr>
              <a:buFont typeface="Wingdings" pitchFamily="2" charset="2"/>
              <a:buChar char="v"/>
            </a:pPr>
            <a:endParaRPr lang="en" altLang="ko-Kore-KR" sz="2000" dirty="0">
              <a:ea typeface="GyeonggiTitleOTF Medium" panose="02020603020101020101" pitchFamily="18" charset="-127"/>
            </a:endParaRPr>
          </a:p>
        </p:txBody>
      </p:sp>
    </p:spTree>
    <p:extLst>
      <p:ext uri="{BB962C8B-B14F-4D97-AF65-F5344CB8AC3E}">
        <p14:creationId xmlns:p14="http://schemas.microsoft.com/office/powerpoint/2010/main" val="1675917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AC23E1B-F6C3-8A04-3560-237E4E4C291B}"/>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en-US" sz="3200" dirty="0">
                <a:ea typeface="GyeonggiTitleOTF Medium" panose="02020603020101020101" pitchFamily="18" charset="-127"/>
              </a:rPr>
              <a:t>Knowledge graph extract</a:t>
            </a:r>
            <a:endParaRPr kumimoji="1" lang="ko-Kore-KR" altLang="en-US" sz="3200" dirty="0">
              <a:ea typeface="GyeonggiTitleOTF Medium" panose="02020603020101020101" pitchFamily="18" charset="-127"/>
            </a:endParaRPr>
          </a:p>
        </p:txBody>
      </p:sp>
      <p:sp>
        <p:nvSpPr>
          <p:cNvPr id="2" name="TextBox 1">
            <a:extLst>
              <a:ext uri="{FF2B5EF4-FFF2-40B4-BE49-F238E27FC236}">
                <a16:creationId xmlns:a16="http://schemas.microsoft.com/office/drawing/2014/main" id="{673F38F1-D2A5-7451-F604-2050D3AE398A}"/>
              </a:ext>
            </a:extLst>
          </p:cNvPr>
          <p:cNvSpPr txBox="1"/>
          <p:nvPr/>
        </p:nvSpPr>
        <p:spPr>
          <a:xfrm>
            <a:off x="131108" y="925777"/>
            <a:ext cx="1184554" cy="369332"/>
          </a:xfrm>
          <a:prstGeom prst="rect">
            <a:avLst/>
          </a:prstGeom>
          <a:noFill/>
        </p:spPr>
        <p:txBody>
          <a:bodyPr wrap="square" rtlCol="0">
            <a:spAutoFit/>
          </a:bodyPr>
          <a:lstStyle/>
          <a:p>
            <a:r>
              <a:rPr lang="en-US" b="1" u="sng" dirty="0"/>
              <a:t>Prompt</a:t>
            </a:r>
            <a:endParaRPr lang="en-KR" b="1" u="sng" dirty="0"/>
          </a:p>
        </p:txBody>
      </p:sp>
      <p:sp>
        <p:nvSpPr>
          <p:cNvPr id="5" name="TextBox 4">
            <a:extLst>
              <a:ext uri="{FF2B5EF4-FFF2-40B4-BE49-F238E27FC236}">
                <a16:creationId xmlns:a16="http://schemas.microsoft.com/office/drawing/2014/main" id="{ABB15899-EF15-6EE4-948C-BCE03244C352}"/>
              </a:ext>
            </a:extLst>
          </p:cNvPr>
          <p:cNvSpPr txBox="1"/>
          <p:nvPr/>
        </p:nvSpPr>
        <p:spPr>
          <a:xfrm>
            <a:off x="131108" y="1982450"/>
            <a:ext cx="8891868" cy="4016484"/>
          </a:xfrm>
          <a:prstGeom prst="rect">
            <a:avLst/>
          </a:prstGeom>
          <a:noFill/>
        </p:spPr>
        <p:txBody>
          <a:bodyPr wrap="square">
            <a:spAutoFit/>
          </a:bodyPr>
          <a:lstStyle/>
          <a:p>
            <a:r>
              <a:rPr lang="en-US" sz="1500" b="0" dirty="0">
                <a:effectLst/>
                <a:latin typeface="경기천년바탕 Regular" panose="02020503020101020101" pitchFamily="18" charset="-127"/>
              </a:rPr>
              <a:t>"""</a:t>
            </a:r>
          </a:p>
          <a:p>
            <a:r>
              <a:rPr lang="en-US" sz="1500" b="0" dirty="0">
                <a:effectLst/>
                <a:latin typeface="경기천년바탕 Regular" panose="02020503020101020101" pitchFamily="18" charset="-127"/>
              </a:rPr>
              <a:t>Your task is to identify </a:t>
            </a:r>
            <a:r>
              <a:rPr lang="en-US" sz="1500" b="0" dirty="0">
                <a:solidFill>
                  <a:srgbClr val="FF0000"/>
                </a:solidFill>
                <a:effectLst/>
                <a:latin typeface="경기천년바탕 Regular" panose="02020503020101020101" pitchFamily="18" charset="-127"/>
              </a:rPr>
              <a:t>if a set of relationships make sense.</a:t>
            </a:r>
          </a:p>
          <a:p>
            <a:r>
              <a:rPr lang="en-US" sz="1500" b="0" dirty="0">
                <a:effectLst/>
                <a:latin typeface="경기천년바탕 Regular" panose="02020503020101020101" pitchFamily="18" charset="-127"/>
              </a:rPr>
              <a:t>If they do not make sense please </a:t>
            </a:r>
            <a:r>
              <a:rPr lang="en-US" sz="1500" b="0" dirty="0">
                <a:solidFill>
                  <a:srgbClr val="FF0000"/>
                </a:solidFill>
                <a:effectLst/>
                <a:latin typeface="경기천년바탕 Regular" panose="02020503020101020101" pitchFamily="18" charset="-127"/>
              </a:rPr>
              <a:t>remove them from the dataset.</a:t>
            </a:r>
          </a:p>
          <a:p>
            <a:r>
              <a:rPr lang="en-US" sz="1500" b="0" dirty="0">
                <a:effectLst/>
                <a:latin typeface="경기천년바탕 Regular" panose="02020503020101020101" pitchFamily="18" charset="-127"/>
              </a:rPr>
              <a:t>Some relationships may be duplicated or refer to the same entity. </a:t>
            </a:r>
          </a:p>
          <a:p>
            <a:r>
              <a:rPr lang="en-US" sz="1500" b="0" dirty="0">
                <a:effectLst/>
                <a:latin typeface="경기천년바탕 Regular" panose="02020503020101020101" pitchFamily="18" charset="-127"/>
              </a:rPr>
              <a:t>Please merge relationships that refer to the same entity.</a:t>
            </a:r>
          </a:p>
          <a:p>
            <a:r>
              <a:rPr lang="en-US" sz="1500" b="0" dirty="0">
                <a:effectLst/>
                <a:latin typeface="경기천년바탕 Regular" panose="02020503020101020101" pitchFamily="18" charset="-127"/>
              </a:rPr>
              <a:t>The datasets contains relationships in the form [ENTITY_ID_1, RELATIONSHIP, ENTITY_ID_2, PROPERTIES].</a:t>
            </a:r>
          </a:p>
          <a:p>
            <a:r>
              <a:rPr lang="en-US" sz="1500" b="0" dirty="0">
                <a:effectLst/>
                <a:latin typeface="경기천년바탕 Regular" panose="02020503020101020101" pitchFamily="18" charset="-127"/>
              </a:rPr>
              <a:t>You will also be given a set of ENTITY_IDs that are valid.</a:t>
            </a:r>
          </a:p>
          <a:p>
            <a:r>
              <a:rPr lang="en-US" sz="1500" b="0" dirty="0">
                <a:effectLst/>
                <a:latin typeface="경기천년바탕 Regular" panose="02020503020101020101" pitchFamily="18" charset="-127"/>
              </a:rPr>
              <a:t>Some relationships may use ENTITY_IDs that are not in the valid set but refer to a entity in the valid set.</a:t>
            </a:r>
          </a:p>
          <a:p>
            <a:r>
              <a:rPr lang="en-US" sz="1500" b="0" dirty="0">
                <a:effectLst/>
                <a:latin typeface="경기천년바탕 Regular" panose="02020503020101020101" pitchFamily="18" charset="-127"/>
              </a:rPr>
              <a:t>If a relationships refer to a ENTITY_ID in the valid set please change the ID so it matches the valid ID.</a:t>
            </a:r>
          </a:p>
          <a:p>
            <a:r>
              <a:rPr lang="en-US" sz="1500" b="0" dirty="0">
                <a:effectLst/>
                <a:latin typeface="경기천년바탕 Regular" panose="02020503020101020101" pitchFamily="18" charset="-127"/>
              </a:rPr>
              <a:t>When you have completed your task please give me the valid relationships in the same format. Only return the relationships no other text.</a:t>
            </a:r>
          </a:p>
          <a:p>
            <a:br>
              <a:rPr lang="en-US" sz="1500" b="0" dirty="0">
                <a:effectLst/>
                <a:latin typeface="경기천년바탕 Regular" panose="02020503020101020101" pitchFamily="18" charset="-127"/>
              </a:rPr>
            </a:br>
            <a:r>
              <a:rPr lang="en-US" sz="1500" b="0" dirty="0">
                <a:effectLst/>
                <a:latin typeface="경기천년바탕 Regular" panose="02020503020101020101" pitchFamily="18" charset="-127"/>
              </a:rPr>
              <a:t>Here is an example of the input you will be given:</a:t>
            </a:r>
          </a:p>
          <a:p>
            <a:r>
              <a:rPr lang="en-US" sz="1500" b="0" dirty="0">
                <a:effectLst/>
                <a:latin typeface="경기천년바탕 Regular" panose="02020503020101020101" pitchFamily="18" charset="-127"/>
              </a:rPr>
              <a:t>["</a:t>
            </a:r>
            <a:r>
              <a:rPr lang="en-US" sz="1500" b="0" dirty="0" err="1">
                <a:effectLst/>
                <a:latin typeface="경기천년바탕 Regular" panose="02020503020101020101" pitchFamily="18" charset="-127"/>
              </a:rPr>
              <a:t>alice</a:t>
            </a:r>
            <a:r>
              <a:rPr lang="en-US" sz="1500" b="0" dirty="0">
                <a:effectLst/>
                <a:latin typeface="경기천년바탕 Regular" panose="02020503020101020101" pitchFamily="18" charset="-127"/>
              </a:rPr>
              <a:t>", "roommate", "bob", {"start": 2021}], ["</a:t>
            </a:r>
            <a:r>
              <a:rPr lang="en-US" sz="1500" b="0" dirty="0" err="1">
                <a:effectLst/>
                <a:latin typeface="경기천년바탕 Regular" panose="02020503020101020101" pitchFamily="18" charset="-127"/>
              </a:rPr>
              <a:t>alice</a:t>
            </a:r>
            <a:r>
              <a:rPr lang="en-US" sz="1500" b="0" dirty="0">
                <a:effectLst/>
                <a:latin typeface="경기천년바탕 Regular" panose="02020503020101020101" pitchFamily="18" charset="-127"/>
              </a:rPr>
              <a:t>", "owns", "</a:t>
            </a:r>
            <a:r>
              <a:rPr lang="en-US" sz="1500" b="0" dirty="0" err="1">
                <a:effectLst/>
                <a:latin typeface="경기천년바탕 Regular" panose="02020503020101020101" pitchFamily="18" charset="-127"/>
              </a:rPr>
              <a:t>alice.com</a:t>
            </a:r>
            <a:r>
              <a:rPr lang="en-US" sz="1500" b="0" dirty="0">
                <a:effectLst/>
                <a:latin typeface="경기천년바탕 Regular" panose="02020503020101020101" pitchFamily="18" charset="-127"/>
              </a:rPr>
              <a:t>", {}], ["bob", "owns", "</a:t>
            </a:r>
            <a:r>
              <a:rPr lang="en-US" sz="1500" b="0" dirty="0" err="1">
                <a:effectLst/>
                <a:latin typeface="경기천년바탕 Regular" panose="02020503020101020101" pitchFamily="18" charset="-127"/>
              </a:rPr>
              <a:t>bob.com</a:t>
            </a:r>
            <a:r>
              <a:rPr lang="en-US" sz="1500" b="0" dirty="0">
                <a:effectLst/>
                <a:latin typeface="경기천년바탕 Regular" panose="02020503020101020101" pitchFamily="18" charset="-127"/>
              </a:rPr>
              <a:t>", {}]</a:t>
            </a:r>
          </a:p>
          <a:p>
            <a:r>
              <a:rPr lang="en-US" sz="1500" b="0" dirty="0">
                <a:effectLst/>
                <a:latin typeface="경기천년바탕 Regular" panose="02020503020101020101" pitchFamily="18" charset="-127"/>
              </a:rPr>
              <a:t>"""</a:t>
            </a:r>
          </a:p>
        </p:txBody>
      </p:sp>
      <p:sp>
        <p:nvSpPr>
          <p:cNvPr id="7" name="TextBox 6">
            <a:extLst>
              <a:ext uri="{FF2B5EF4-FFF2-40B4-BE49-F238E27FC236}">
                <a16:creationId xmlns:a16="http://schemas.microsoft.com/office/drawing/2014/main" id="{028541DC-CA14-5F31-3B24-A5D89A3C2C5D}"/>
              </a:ext>
            </a:extLst>
          </p:cNvPr>
          <p:cNvSpPr txBox="1"/>
          <p:nvPr/>
        </p:nvSpPr>
        <p:spPr>
          <a:xfrm>
            <a:off x="149038" y="1293329"/>
            <a:ext cx="4422962" cy="369332"/>
          </a:xfrm>
          <a:prstGeom prst="rect">
            <a:avLst/>
          </a:prstGeom>
          <a:noFill/>
        </p:spPr>
        <p:txBody>
          <a:bodyPr wrap="square" rtlCol="0">
            <a:spAutoFit/>
          </a:bodyPr>
          <a:lstStyle/>
          <a:p>
            <a:r>
              <a:rPr lang="en-US" altLang="ko-KR" dirty="0"/>
              <a:t>2.</a:t>
            </a:r>
            <a:r>
              <a:rPr lang="ko-KR" altLang="en-US" dirty="0"/>
              <a:t> 관계에 대한 검증 </a:t>
            </a:r>
            <a:r>
              <a:rPr lang="en-US" altLang="ko-KR" dirty="0"/>
              <a:t>(</a:t>
            </a:r>
            <a:r>
              <a:rPr lang="ko-KR" altLang="en-US" dirty="0"/>
              <a:t> </a:t>
            </a:r>
            <a:r>
              <a:rPr lang="en-US" altLang="ko-KR" dirty="0"/>
              <a:t>make sense )</a:t>
            </a:r>
            <a:endParaRPr lang="en-KR" dirty="0"/>
          </a:p>
        </p:txBody>
      </p:sp>
    </p:spTree>
    <p:extLst>
      <p:ext uri="{BB962C8B-B14F-4D97-AF65-F5344CB8AC3E}">
        <p14:creationId xmlns:p14="http://schemas.microsoft.com/office/powerpoint/2010/main" val="3825604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en-US" sz="3200" dirty="0">
                <a:ea typeface="GyeonggiTitleOTF Medium" panose="02020603020101020101" pitchFamily="18" charset="-127"/>
              </a:rPr>
              <a:t>Knowledge graph extract</a:t>
            </a:r>
            <a:endParaRPr kumimoji="1" lang="ko-Kore-KR" altLang="en-US" sz="3200" dirty="0">
              <a:ea typeface="GyeonggiTitleOTF Medium" panose="02020603020101020101" pitchFamily="18" charset="-127"/>
            </a:endParaRPr>
          </a:p>
        </p:txBody>
      </p:sp>
      <p:sp>
        <p:nvSpPr>
          <p:cNvPr id="2" name="Rectangle 1">
            <a:extLst>
              <a:ext uri="{FF2B5EF4-FFF2-40B4-BE49-F238E27FC236}">
                <a16:creationId xmlns:a16="http://schemas.microsoft.com/office/drawing/2014/main" id="{6740DD44-8EE8-5ED4-B151-D78308599DBC}"/>
              </a:ext>
            </a:extLst>
          </p:cNvPr>
          <p:cNvSpPr/>
          <p:nvPr/>
        </p:nvSpPr>
        <p:spPr>
          <a:xfrm>
            <a:off x="275082" y="1461789"/>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Data</a:t>
            </a:r>
          </a:p>
        </p:txBody>
      </p:sp>
      <p:sp>
        <p:nvSpPr>
          <p:cNvPr id="7" name="Right Arrow 6">
            <a:extLst>
              <a:ext uri="{FF2B5EF4-FFF2-40B4-BE49-F238E27FC236}">
                <a16:creationId xmlns:a16="http://schemas.microsoft.com/office/drawing/2014/main" id="{1C7D5F56-72ED-2C99-050C-BBA585BD7FDC}"/>
              </a:ext>
            </a:extLst>
          </p:cNvPr>
          <p:cNvSpPr/>
          <p:nvPr/>
        </p:nvSpPr>
        <p:spPr>
          <a:xfrm>
            <a:off x="1808212" y="1724664"/>
            <a:ext cx="630326" cy="120426"/>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222CB829-2B09-91B0-A09E-36B49B56439C}"/>
              </a:ext>
            </a:extLst>
          </p:cNvPr>
          <p:cNvSpPr/>
          <p:nvPr/>
        </p:nvSpPr>
        <p:spPr>
          <a:xfrm>
            <a:off x="2652795" y="1461789"/>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LLM</a:t>
            </a:r>
          </a:p>
        </p:txBody>
      </p:sp>
      <p:sp>
        <p:nvSpPr>
          <p:cNvPr id="10" name="Right Arrow 9">
            <a:extLst>
              <a:ext uri="{FF2B5EF4-FFF2-40B4-BE49-F238E27FC236}">
                <a16:creationId xmlns:a16="http://schemas.microsoft.com/office/drawing/2014/main" id="{4DF9147E-8223-E092-C6F0-777F37C126B6}"/>
              </a:ext>
            </a:extLst>
          </p:cNvPr>
          <p:cNvSpPr/>
          <p:nvPr/>
        </p:nvSpPr>
        <p:spPr>
          <a:xfrm>
            <a:off x="4111044" y="1608093"/>
            <a:ext cx="765892" cy="37795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Oval 25">
            <a:extLst>
              <a:ext uri="{FF2B5EF4-FFF2-40B4-BE49-F238E27FC236}">
                <a16:creationId xmlns:a16="http://schemas.microsoft.com/office/drawing/2014/main" id="{053191AA-7F93-2407-5434-7262420E1F6C}"/>
              </a:ext>
            </a:extLst>
          </p:cNvPr>
          <p:cNvSpPr/>
          <p:nvPr/>
        </p:nvSpPr>
        <p:spPr>
          <a:xfrm>
            <a:off x="4929067" y="1278466"/>
            <a:ext cx="1558826" cy="954895"/>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Parsing</a:t>
            </a:r>
            <a:endParaRPr lang="en-KR" dirty="0"/>
          </a:p>
        </p:txBody>
      </p:sp>
      <p:sp>
        <p:nvSpPr>
          <p:cNvPr id="22" name="Rectangle 21">
            <a:extLst>
              <a:ext uri="{FF2B5EF4-FFF2-40B4-BE49-F238E27FC236}">
                <a16:creationId xmlns:a16="http://schemas.microsoft.com/office/drawing/2014/main" id="{A3EB7509-3D7D-E7A6-4049-787198C9B2A1}"/>
              </a:ext>
            </a:extLst>
          </p:cNvPr>
          <p:cNvSpPr/>
          <p:nvPr/>
        </p:nvSpPr>
        <p:spPr>
          <a:xfrm>
            <a:off x="7408221" y="1432826"/>
            <a:ext cx="1248918" cy="6461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LLM</a:t>
            </a:r>
          </a:p>
        </p:txBody>
      </p:sp>
      <p:sp>
        <p:nvSpPr>
          <p:cNvPr id="23" name="Right Arrow 22">
            <a:extLst>
              <a:ext uri="{FF2B5EF4-FFF2-40B4-BE49-F238E27FC236}">
                <a16:creationId xmlns:a16="http://schemas.microsoft.com/office/drawing/2014/main" id="{32D3ABC2-020A-3A9F-611D-2975DA491E54}"/>
              </a:ext>
            </a:extLst>
          </p:cNvPr>
          <p:cNvSpPr/>
          <p:nvPr/>
        </p:nvSpPr>
        <p:spPr>
          <a:xfrm>
            <a:off x="6574838" y="1567106"/>
            <a:ext cx="696265" cy="37795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 name="Rectangle 2">
            <a:extLst>
              <a:ext uri="{FF2B5EF4-FFF2-40B4-BE49-F238E27FC236}">
                <a16:creationId xmlns:a16="http://schemas.microsoft.com/office/drawing/2014/main" id="{DE81657D-107C-4091-85A9-F3AC3BFFD109}"/>
              </a:ext>
            </a:extLst>
          </p:cNvPr>
          <p:cNvSpPr/>
          <p:nvPr/>
        </p:nvSpPr>
        <p:spPr>
          <a:xfrm>
            <a:off x="6669741" y="933416"/>
            <a:ext cx="2271776" cy="19398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4" name="TextBox 3">
            <a:extLst>
              <a:ext uri="{FF2B5EF4-FFF2-40B4-BE49-F238E27FC236}">
                <a16:creationId xmlns:a16="http://schemas.microsoft.com/office/drawing/2014/main" id="{924FEEB5-ABB1-2233-4D76-D40DD968DA83}"/>
              </a:ext>
            </a:extLst>
          </p:cNvPr>
          <p:cNvSpPr txBox="1"/>
          <p:nvPr/>
        </p:nvSpPr>
        <p:spPr>
          <a:xfrm>
            <a:off x="7998611" y="3244334"/>
            <a:ext cx="1184554" cy="369332"/>
          </a:xfrm>
          <a:prstGeom prst="rect">
            <a:avLst/>
          </a:prstGeom>
          <a:noFill/>
        </p:spPr>
        <p:txBody>
          <a:bodyPr wrap="square" rtlCol="0">
            <a:spAutoFit/>
          </a:bodyPr>
          <a:lstStyle/>
          <a:p>
            <a:r>
              <a:rPr lang="en-US" altLang="ko-KR" dirty="0"/>
              <a:t>OUTPUT</a:t>
            </a:r>
            <a:endParaRPr lang="en-KR" dirty="0"/>
          </a:p>
        </p:txBody>
      </p:sp>
      <p:sp>
        <p:nvSpPr>
          <p:cNvPr id="6" name="TextBox 5">
            <a:extLst>
              <a:ext uri="{FF2B5EF4-FFF2-40B4-BE49-F238E27FC236}">
                <a16:creationId xmlns:a16="http://schemas.microsoft.com/office/drawing/2014/main" id="{137510E5-53A4-94CF-91A8-F5AA119FE043}"/>
              </a:ext>
            </a:extLst>
          </p:cNvPr>
          <p:cNvSpPr txBox="1"/>
          <p:nvPr/>
        </p:nvSpPr>
        <p:spPr>
          <a:xfrm>
            <a:off x="7218153" y="2142039"/>
            <a:ext cx="1629053" cy="369332"/>
          </a:xfrm>
          <a:prstGeom prst="rect">
            <a:avLst/>
          </a:prstGeom>
          <a:noFill/>
        </p:spPr>
        <p:txBody>
          <a:bodyPr wrap="square" rtlCol="0">
            <a:spAutoFit/>
          </a:bodyPr>
          <a:lstStyle/>
          <a:p>
            <a:r>
              <a:rPr lang="ko-KR" altLang="en-US" b="1" dirty="0">
                <a:solidFill>
                  <a:srgbClr val="FF0000"/>
                </a:solidFill>
              </a:rPr>
              <a:t>데이터 검증</a:t>
            </a:r>
            <a:endParaRPr lang="en-KR" b="1" dirty="0">
              <a:solidFill>
                <a:srgbClr val="FF0000"/>
              </a:solidFill>
            </a:endParaRPr>
          </a:p>
        </p:txBody>
      </p:sp>
      <p:sp>
        <p:nvSpPr>
          <p:cNvPr id="13" name="TextBox 12">
            <a:extLst>
              <a:ext uri="{FF2B5EF4-FFF2-40B4-BE49-F238E27FC236}">
                <a16:creationId xmlns:a16="http://schemas.microsoft.com/office/drawing/2014/main" id="{505C5111-5AAE-EF1C-0380-62DFA7284A73}"/>
              </a:ext>
            </a:extLst>
          </p:cNvPr>
          <p:cNvSpPr txBox="1"/>
          <p:nvPr/>
        </p:nvSpPr>
        <p:spPr>
          <a:xfrm>
            <a:off x="1808212" y="4120047"/>
            <a:ext cx="7148196" cy="1692771"/>
          </a:xfrm>
          <a:prstGeom prst="rect">
            <a:avLst/>
          </a:prstGeom>
          <a:solidFill>
            <a:schemeClr val="bg1"/>
          </a:solidFill>
          <a:ln>
            <a:solidFill>
              <a:schemeClr val="bg2">
                <a:lumMod val="10000"/>
              </a:schemeClr>
            </a:solidFill>
          </a:ln>
        </p:spPr>
        <p:txBody>
          <a:bodyPr wrap="square">
            <a:spAutoFit/>
          </a:bodyPr>
          <a:lstStyle/>
          <a:p>
            <a:r>
              <a:rPr lang="en-US" sz="1300" dirty="0"/>
              <a:t>result = {</a:t>
            </a:r>
          </a:p>
          <a:p>
            <a:pPr lvl="1"/>
            <a:r>
              <a:rPr lang="en-US" sz="1300" dirty="0"/>
              <a:t>“node” = [ </a:t>
            </a:r>
          </a:p>
          <a:p>
            <a:pPr lvl="2"/>
            <a:r>
              <a:rPr lang="en-US" sz="1300" dirty="0"/>
              <a:t>{"name": </a:t>
            </a:r>
            <a:r>
              <a:rPr lang="en-US" sz="1300" dirty="0" err="1"/>
              <a:t>alice</a:t>
            </a:r>
            <a:r>
              <a:rPr lang="en-US" sz="1300" dirty="0"/>
              <a:t>, "label": Person, "properties": {”age” : 25“, occupation” : “layer” }</a:t>
            </a:r>
          </a:p>
          <a:p>
            <a:pPr lvl="2"/>
            <a:r>
              <a:rPr lang="en-US" sz="1300" dirty="0"/>
              <a:t>{"name": bob, "label": Person, "properties": { “age” : 26“, occupation” : “journalist” }</a:t>
            </a:r>
          </a:p>
          <a:p>
            <a:pPr lvl="2"/>
            <a:r>
              <a:rPr lang="en-US" sz="1300" dirty="0"/>
              <a:t>]</a:t>
            </a:r>
          </a:p>
          <a:p>
            <a:pPr lvl="1"/>
            <a:r>
              <a:rPr lang="en-US" sz="1300" dirty="0"/>
              <a:t>“relationships = [</a:t>
            </a:r>
          </a:p>
          <a:p>
            <a:pPr lvl="1"/>
            <a:r>
              <a:rPr lang="en-US" sz="1300" dirty="0"/>
              <a:t>	 {"start": “bob”, "end": “bob”, "type": roommate, "properties": {"start": 2021} } ]</a:t>
            </a:r>
          </a:p>
          <a:p>
            <a:r>
              <a:rPr lang="en-US" sz="1300" dirty="0"/>
              <a:t>}</a:t>
            </a:r>
          </a:p>
        </p:txBody>
      </p:sp>
      <p:cxnSp>
        <p:nvCxnSpPr>
          <p:cNvPr id="14" name="Straight Arrow Connector 13">
            <a:extLst>
              <a:ext uri="{FF2B5EF4-FFF2-40B4-BE49-F238E27FC236}">
                <a16:creationId xmlns:a16="http://schemas.microsoft.com/office/drawing/2014/main" id="{B919A87E-20A4-2A8D-8046-1803AF331D67}"/>
              </a:ext>
            </a:extLst>
          </p:cNvPr>
          <p:cNvCxnSpPr>
            <a:cxnSpLocks/>
          </p:cNvCxnSpPr>
          <p:nvPr/>
        </p:nvCxnSpPr>
        <p:spPr>
          <a:xfrm flipH="1">
            <a:off x="7907111" y="2763530"/>
            <a:ext cx="183001" cy="11581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F0524CEF-8C91-D1E8-4305-0F97DCD5DF52}"/>
              </a:ext>
            </a:extLst>
          </p:cNvPr>
          <p:cNvSpPr txBox="1"/>
          <p:nvPr/>
        </p:nvSpPr>
        <p:spPr>
          <a:xfrm>
            <a:off x="7221549" y="2416040"/>
            <a:ext cx="1767123" cy="369332"/>
          </a:xfrm>
          <a:prstGeom prst="rect">
            <a:avLst/>
          </a:prstGeom>
          <a:noFill/>
        </p:spPr>
        <p:txBody>
          <a:bodyPr wrap="square" rtlCol="0">
            <a:spAutoFit/>
          </a:bodyPr>
          <a:lstStyle/>
          <a:p>
            <a:r>
              <a:rPr lang="en-US" altLang="ko-KR" dirty="0"/>
              <a:t>(</a:t>
            </a:r>
            <a:r>
              <a:rPr lang="ko-KR" altLang="en-US" dirty="0"/>
              <a:t> 노드</a:t>
            </a:r>
            <a:r>
              <a:rPr lang="en-US" altLang="ko-KR" dirty="0"/>
              <a:t>,</a:t>
            </a:r>
            <a:r>
              <a:rPr lang="ko-KR" altLang="en-US" dirty="0"/>
              <a:t> 관계 </a:t>
            </a:r>
            <a:r>
              <a:rPr lang="en-US" altLang="ko-KR" dirty="0"/>
              <a:t>)</a:t>
            </a:r>
            <a:endParaRPr lang="en-KR" dirty="0"/>
          </a:p>
        </p:txBody>
      </p:sp>
    </p:spTree>
    <p:extLst>
      <p:ext uri="{BB962C8B-B14F-4D97-AF65-F5344CB8AC3E}">
        <p14:creationId xmlns:p14="http://schemas.microsoft.com/office/powerpoint/2010/main" val="2314362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en-US" sz="3200" dirty="0">
                <a:ea typeface="GyeonggiTitleOTF Medium" panose="02020603020101020101" pitchFamily="18" charset="-127"/>
              </a:rPr>
              <a:t>serving requirements </a:t>
            </a:r>
            <a:endParaRPr kumimoji="1" lang="ko-Kore-KR" altLang="en-US" sz="3200" dirty="0">
              <a:ea typeface="GyeonggiTitleOTF Medium" panose="02020603020101020101" pitchFamily="18" charset="-127"/>
            </a:endParaRPr>
          </a:p>
        </p:txBody>
      </p:sp>
      <p:sp>
        <p:nvSpPr>
          <p:cNvPr id="9" name="AutoShape 2">
            <a:extLst>
              <a:ext uri="{FF2B5EF4-FFF2-40B4-BE49-F238E27FC236}">
                <a16:creationId xmlns:a16="http://schemas.microsoft.com/office/drawing/2014/main" id="{9579E537-EA05-2AF4-8922-9CE4130D98D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KR"/>
          </a:p>
        </p:txBody>
      </p:sp>
      <p:pic>
        <p:nvPicPr>
          <p:cNvPr id="15" name="Picture 14" descr="A close-up of a computer chip&#10;&#10;Description automatically generated">
            <a:extLst>
              <a:ext uri="{FF2B5EF4-FFF2-40B4-BE49-F238E27FC236}">
                <a16:creationId xmlns:a16="http://schemas.microsoft.com/office/drawing/2014/main" id="{BF86FDD1-AF25-A1B4-A3F4-AAB4D56BF5B5}"/>
              </a:ext>
            </a:extLst>
          </p:cNvPr>
          <p:cNvPicPr>
            <a:picLocks noChangeAspect="1"/>
          </p:cNvPicPr>
          <p:nvPr/>
        </p:nvPicPr>
        <p:blipFill>
          <a:blip r:embed="rId3"/>
          <a:stretch>
            <a:fillRect/>
          </a:stretch>
        </p:blipFill>
        <p:spPr>
          <a:xfrm>
            <a:off x="477172" y="1575985"/>
            <a:ext cx="6423471" cy="2099782"/>
          </a:xfrm>
          <a:prstGeom prst="rect">
            <a:avLst/>
          </a:prstGeom>
        </p:spPr>
      </p:pic>
      <p:sp>
        <p:nvSpPr>
          <p:cNvPr id="16" name="TextBox 15">
            <a:extLst>
              <a:ext uri="{FF2B5EF4-FFF2-40B4-BE49-F238E27FC236}">
                <a16:creationId xmlns:a16="http://schemas.microsoft.com/office/drawing/2014/main" id="{E9DF8A58-E84F-147E-4B42-83FE83B1CFFC}"/>
              </a:ext>
            </a:extLst>
          </p:cNvPr>
          <p:cNvSpPr txBox="1"/>
          <p:nvPr/>
        </p:nvSpPr>
        <p:spPr>
          <a:xfrm>
            <a:off x="477172" y="1175657"/>
            <a:ext cx="5094572" cy="369332"/>
          </a:xfrm>
          <a:prstGeom prst="rect">
            <a:avLst/>
          </a:prstGeom>
          <a:noFill/>
        </p:spPr>
        <p:txBody>
          <a:bodyPr wrap="square" rtlCol="0">
            <a:spAutoFit/>
          </a:bodyPr>
          <a:lstStyle/>
          <a:p>
            <a:r>
              <a:rPr lang="en-US" dirty="0"/>
              <a:t>GPU &gt; 33GB VRAM ( 12.8B 8bit load</a:t>
            </a:r>
            <a:r>
              <a:rPr lang="ko-KR" altLang="en-US" dirty="0"/>
              <a:t> </a:t>
            </a:r>
            <a:r>
              <a:rPr lang="en-US" altLang="ko-KR" dirty="0"/>
              <a:t>)</a:t>
            </a:r>
            <a:r>
              <a:rPr lang="ko-KR" altLang="en-US" dirty="0"/>
              <a:t> </a:t>
            </a:r>
            <a:endParaRPr lang="en-KR" dirty="0"/>
          </a:p>
        </p:txBody>
      </p:sp>
      <p:sp>
        <p:nvSpPr>
          <p:cNvPr id="17" name="TextBox 16">
            <a:extLst>
              <a:ext uri="{FF2B5EF4-FFF2-40B4-BE49-F238E27FC236}">
                <a16:creationId xmlns:a16="http://schemas.microsoft.com/office/drawing/2014/main" id="{13B5B04A-C79F-03F2-55E7-1D70477A8C69}"/>
              </a:ext>
            </a:extLst>
          </p:cNvPr>
          <p:cNvSpPr txBox="1"/>
          <p:nvPr/>
        </p:nvSpPr>
        <p:spPr>
          <a:xfrm>
            <a:off x="507652" y="3949337"/>
            <a:ext cx="5094572" cy="369332"/>
          </a:xfrm>
          <a:prstGeom prst="rect">
            <a:avLst/>
          </a:prstGeom>
          <a:noFill/>
        </p:spPr>
        <p:txBody>
          <a:bodyPr wrap="square" rtlCol="0">
            <a:spAutoFit/>
          </a:bodyPr>
          <a:lstStyle/>
          <a:p>
            <a:r>
              <a:rPr lang="en-US" dirty="0"/>
              <a:t>DISK SIZE &gt; 30GB</a:t>
            </a:r>
            <a:endParaRPr lang="en-KR" dirty="0"/>
          </a:p>
        </p:txBody>
      </p:sp>
      <p:pic>
        <p:nvPicPr>
          <p:cNvPr id="20" name="Picture 19">
            <a:extLst>
              <a:ext uri="{FF2B5EF4-FFF2-40B4-BE49-F238E27FC236}">
                <a16:creationId xmlns:a16="http://schemas.microsoft.com/office/drawing/2014/main" id="{F240861E-6EC1-31FB-69FF-2AC13417A035}"/>
              </a:ext>
            </a:extLst>
          </p:cNvPr>
          <p:cNvPicPr>
            <a:picLocks noChangeAspect="1"/>
          </p:cNvPicPr>
          <p:nvPr/>
        </p:nvPicPr>
        <p:blipFill>
          <a:blip r:embed="rId4"/>
          <a:stretch>
            <a:fillRect/>
          </a:stretch>
        </p:blipFill>
        <p:spPr>
          <a:xfrm>
            <a:off x="628650" y="4623235"/>
            <a:ext cx="6023864" cy="522478"/>
          </a:xfrm>
          <a:prstGeom prst="rect">
            <a:avLst/>
          </a:prstGeom>
        </p:spPr>
      </p:pic>
    </p:spTree>
    <p:extLst>
      <p:ext uri="{BB962C8B-B14F-4D97-AF65-F5344CB8AC3E}">
        <p14:creationId xmlns:p14="http://schemas.microsoft.com/office/powerpoint/2010/main" val="4041392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28CE2651-D14B-7D13-6295-B2F88E121767}"/>
              </a:ext>
            </a:extLst>
          </p:cNvPr>
          <p:cNvSpPr txBox="1">
            <a:spLocks/>
          </p:cNvSpPr>
          <p:nvPr/>
        </p:nvSpPr>
        <p:spPr>
          <a:xfrm>
            <a:off x="628650" y="328550"/>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en-US" sz="3200" dirty="0">
                <a:ea typeface="GyeonggiTitleOTF Medium" panose="02020603020101020101" pitchFamily="18" charset="-127"/>
              </a:rPr>
              <a:t>prompt</a:t>
            </a:r>
            <a:endParaRPr kumimoji="1" lang="ko-Kore-KR" altLang="en-US" sz="3200" dirty="0">
              <a:ea typeface="GyeonggiTitleOTF Medium" panose="02020603020101020101" pitchFamily="18" charset="-127"/>
            </a:endParaRPr>
          </a:p>
        </p:txBody>
      </p:sp>
      <p:sp>
        <p:nvSpPr>
          <p:cNvPr id="6" name="TextBox 5">
            <a:extLst>
              <a:ext uri="{FF2B5EF4-FFF2-40B4-BE49-F238E27FC236}">
                <a16:creationId xmlns:a16="http://schemas.microsoft.com/office/drawing/2014/main" id="{A88AA01D-6CA9-2606-6CE4-9BC1A113B6E9}"/>
              </a:ext>
            </a:extLst>
          </p:cNvPr>
          <p:cNvSpPr txBox="1"/>
          <p:nvPr/>
        </p:nvSpPr>
        <p:spPr>
          <a:xfrm>
            <a:off x="445008" y="4790052"/>
            <a:ext cx="7528560" cy="2092881"/>
          </a:xfrm>
          <a:prstGeom prst="rect">
            <a:avLst/>
          </a:prstGeom>
          <a:noFill/>
        </p:spPr>
        <p:txBody>
          <a:bodyPr wrap="square">
            <a:spAutoFit/>
          </a:bodyPr>
          <a:lstStyle/>
          <a:p>
            <a:r>
              <a:rPr lang="en-KR" sz="1300" dirty="0"/>
              <a:t>소프트웨어학부에서는 어떤 교육과정을 제공하고 있나요? : 소프트웨어학부에서는 이론 및 실습 교육, 현장 교육, 프로젝트 기반 교육, 해외 연계 교육 등의 구체적인 프로그램을 통해 선도적 소프트웨어 역량을 향상시키고 있습니다. 또한, 사회 및 산업 수요에 기민하게 대응하기 위해 전주기적 교육과정 관리를 실시하고 있습니다./n </a:t>
            </a:r>
          </a:p>
          <a:p>
            <a:r>
              <a:rPr lang="en-KR" sz="1300" dirty="0"/>
              <a:t>소프트웨어학부에서의 교육 프로그램에는 어떤 내용들이 포함되어 있나요? : 소프트웨어학부의 교육 프로그램은 다양한 내용을 포함하고 있습니다. 이론 및 실습 교육, 현장 교육, 프로젝트 기반 교육, 해외 연계 교육 등의 다양한 프로그램을 통해 학생들의 소프트웨어 역량을 향상시키고 있습니다. 학부는 창의적이고 실무적인 소프트웨어 인력과 고도 산업기술을 갖춘 전문 인재를 양성하기 위해 전주기적 교육과정 관리를 실시하고 있으며, 사회 및 산업 수요에 기민하게 대응하고 있습니다.</a:t>
            </a:r>
          </a:p>
          <a:p>
            <a:endParaRPr lang="en-KR" sz="1300" dirty="0"/>
          </a:p>
        </p:txBody>
      </p:sp>
      <p:sp>
        <p:nvSpPr>
          <p:cNvPr id="8" name="TextBox 7">
            <a:extLst>
              <a:ext uri="{FF2B5EF4-FFF2-40B4-BE49-F238E27FC236}">
                <a16:creationId xmlns:a16="http://schemas.microsoft.com/office/drawing/2014/main" id="{E5C45282-57CC-E3B7-E616-2D6BBC336D0F}"/>
              </a:ext>
            </a:extLst>
          </p:cNvPr>
          <p:cNvSpPr txBox="1"/>
          <p:nvPr/>
        </p:nvSpPr>
        <p:spPr>
          <a:xfrm>
            <a:off x="445008" y="1804793"/>
            <a:ext cx="7886700" cy="1892826"/>
          </a:xfrm>
          <a:prstGeom prst="rect">
            <a:avLst/>
          </a:prstGeom>
          <a:noFill/>
        </p:spPr>
        <p:txBody>
          <a:bodyPr wrap="square">
            <a:spAutoFit/>
          </a:bodyPr>
          <a:lstStyle/>
          <a:p>
            <a:r>
              <a:rPr lang="ko-KR" altLang="en-US" sz="1300" dirty="0"/>
              <a:t>질문</a:t>
            </a:r>
            <a:r>
              <a:rPr lang="en-US" altLang="ko-KR" sz="1300" dirty="0"/>
              <a:t>: </a:t>
            </a:r>
            <a:r>
              <a:rPr lang="ko-KR" altLang="en-US" sz="1300" dirty="0"/>
              <a:t>소프트웨어학부에서는 어떤 교육과정을 제공하고 있나요</a:t>
            </a:r>
            <a:r>
              <a:rPr lang="en-US" altLang="ko-KR" sz="1300" dirty="0"/>
              <a:t>? </a:t>
            </a:r>
            <a:r>
              <a:rPr lang="ko-KR" altLang="en-US" sz="1300" dirty="0"/>
              <a:t>답변</a:t>
            </a:r>
            <a:r>
              <a:rPr lang="en-US" altLang="ko-KR" sz="1300" dirty="0"/>
              <a:t>: </a:t>
            </a:r>
            <a:r>
              <a:rPr lang="ko-KR" altLang="en-US" sz="1300" dirty="0"/>
              <a:t>소프트웨어학부에서는 이론 및 실습 교육</a:t>
            </a:r>
            <a:r>
              <a:rPr lang="en-US" altLang="ko-KR" sz="1300" dirty="0"/>
              <a:t>, </a:t>
            </a:r>
            <a:r>
              <a:rPr lang="ko-KR" altLang="en-US" sz="1300" dirty="0"/>
              <a:t>현장 교육</a:t>
            </a:r>
            <a:r>
              <a:rPr lang="en-US" altLang="ko-KR" sz="1300" dirty="0"/>
              <a:t>, </a:t>
            </a:r>
            <a:r>
              <a:rPr lang="ko-KR" altLang="en-US" sz="1300" dirty="0"/>
              <a:t>프로젝트 기반 교육</a:t>
            </a:r>
            <a:r>
              <a:rPr lang="en-US" altLang="ko-KR" sz="1300" dirty="0"/>
              <a:t>, </a:t>
            </a:r>
            <a:r>
              <a:rPr lang="ko-KR" altLang="en-US" sz="1300" dirty="0"/>
              <a:t>해외 연계 교육 등의 구체적인 프로그램을 통해 선도적 소프트웨어 역량을 향상시키고 있습니다</a:t>
            </a:r>
            <a:r>
              <a:rPr lang="en-US" altLang="ko-KR" sz="1300" dirty="0"/>
              <a:t>. </a:t>
            </a:r>
            <a:r>
              <a:rPr lang="ko-KR" altLang="en-US" sz="1300" dirty="0"/>
              <a:t>또한</a:t>
            </a:r>
            <a:r>
              <a:rPr lang="en-US" altLang="ko-KR" sz="1300" dirty="0"/>
              <a:t>, </a:t>
            </a:r>
            <a:r>
              <a:rPr lang="ko-KR" altLang="en-US" sz="1300" dirty="0"/>
              <a:t>사회 및 산업 수요에 기민하게 대응하기 위해 전주기적 교육과정 관리를 실시하고 있습니다</a:t>
            </a:r>
            <a:r>
              <a:rPr lang="en-US" altLang="ko-KR" sz="1300" dirty="0"/>
              <a:t>. /</a:t>
            </a:r>
            <a:r>
              <a:rPr lang="en-US" sz="1300" dirty="0"/>
              <a:t>n</a:t>
            </a:r>
          </a:p>
          <a:p>
            <a:r>
              <a:rPr lang="ko-KR" altLang="en-US" sz="1300" dirty="0"/>
              <a:t>질문</a:t>
            </a:r>
            <a:r>
              <a:rPr lang="en-US" altLang="ko-KR" sz="1300" dirty="0"/>
              <a:t>: </a:t>
            </a:r>
            <a:r>
              <a:rPr lang="ko-KR" altLang="en-US" sz="1300" dirty="0"/>
              <a:t>소프트웨어학부에서의 교육 프로그램에는 어떤 내용들이 포함되어 있나요</a:t>
            </a:r>
            <a:r>
              <a:rPr lang="en-US" altLang="ko-KR" sz="1300" dirty="0"/>
              <a:t>? </a:t>
            </a:r>
            <a:r>
              <a:rPr lang="ko-KR" altLang="en-US" sz="1300" dirty="0"/>
              <a:t>답변</a:t>
            </a:r>
            <a:r>
              <a:rPr lang="en-US" altLang="ko-KR" sz="1300" dirty="0"/>
              <a:t>: </a:t>
            </a:r>
            <a:r>
              <a:rPr lang="ko-KR" altLang="en-US" sz="1300" dirty="0"/>
              <a:t>소프트웨어학부의 교육 프로그램은 다양한 내용을 포함하고 있습니다</a:t>
            </a:r>
            <a:r>
              <a:rPr lang="en-US" altLang="ko-KR" sz="1300" dirty="0"/>
              <a:t>. </a:t>
            </a:r>
            <a:r>
              <a:rPr lang="ko-KR" altLang="en-US" sz="1300" dirty="0"/>
              <a:t>이론 및 실습 교육</a:t>
            </a:r>
            <a:r>
              <a:rPr lang="en-US" altLang="ko-KR" sz="1300" dirty="0"/>
              <a:t>, </a:t>
            </a:r>
            <a:r>
              <a:rPr lang="ko-KR" altLang="en-US" sz="1300" dirty="0"/>
              <a:t>현장 교육</a:t>
            </a:r>
            <a:r>
              <a:rPr lang="en-US" altLang="ko-KR" sz="1300" dirty="0"/>
              <a:t>, </a:t>
            </a:r>
            <a:r>
              <a:rPr lang="ko-KR" altLang="en-US" sz="1300" dirty="0"/>
              <a:t>프로젝트 기반 교육</a:t>
            </a:r>
            <a:r>
              <a:rPr lang="en-US" altLang="ko-KR" sz="1300" dirty="0"/>
              <a:t>, </a:t>
            </a:r>
            <a:r>
              <a:rPr lang="ko-KR" altLang="en-US" sz="1300" dirty="0"/>
              <a:t>해외 연계 교육 등의 다양한 프로그램을 통해 학생들의 소프트웨어 역량을 향상시키고 있습니다</a:t>
            </a:r>
            <a:r>
              <a:rPr lang="en-US" altLang="ko-KR" sz="1300" dirty="0"/>
              <a:t>. </a:t>
            </a:r>
            <a:r>
              <a:rPr lang="ko-KR" altLang="en-US" sz="1300" dirty="0"/>
              <a:t>학부는 창의적이고 실무적인 소프트웨어 인력과 고도 산업기술을 갖춘 전문 인재를 양성하기 위해 전주기적 교육과정 관리를 실시하고 있으며</a:t>
            </a:r>
            <a:r>
              <a:rPr lang="en-US" altLang="ko-KR" sz="1300" dirty="0"/>
              <a:t>, </a:t>
            </a:r>
            <a:r>
              <a:rPr lang="ko-KR" altLang="en-US" sz="1300" dirty="0"/>
              <a:t>사회 및 산업 수요에 기민하게 대응하고 있습니다</a:t>
            </a:r>
            <a:r>
              <a:rPr lang="en-US" altLang="ko-KR" sz="1300" dirty="0"/>
              <a:t>.</a:t>
            </a:r>
          </a:p>
        </p:txBody>
      </p:sp>
      <p:sp>
        <p:nvSpPr>
          <p:cNvPr id="9" name="TextBox 8">
            <a:extLst>
              <a:ext uri="{FF2B5EF4-FFF2-40B4-BE49-F238E27FC236}">
                <a16:creationId xmlns:a16="http://schemas.microsoft.com/office/drawing/2014/main" id="{9D504E2A-C2EB-4067-9661-C0C6384E8C20}"/>
              </a:ext>
            </a:extLst>
          </p:cNvPr>
          <p:cNvSpPr txBox="1"/>
          <p:nvPr/>
        </p:nvSpPr>
        <p:spPr>
          <a:xfrm>
            <a:off x="445008" y="830709"/>
            <a:ext cx="5094572" cy="369332"/>
          </a:xfrm>
          <a:prstGeom prst="rect">
            <a:avLst/>
          </a:prstGeom>
          <a:noFill/>
        </p:spPr>
        <p:txBody>
          <a:bodyPr wrap="square" rtlCol="0">
            <a:spAutoFit/>
          </a:bodyPr>
          <a:lstStyle/>
          <a:p>
            <a:r>
              <a:rPr lang="en-US" dirty="0"/>
              <a:t>-1</a:t>
            </a:r>
            <a:endParaRPr lang="en-KR" dirty="0"/>
          </a:p>
        </p:txBody>
      </p:sp>
      <p:sp>
        <p:nvSpPr>
          <p:cNvPr id="10" name="TextBox 9">
            <a:extLst>
              <a:ext uri="{FF2B5EF4-FFF2-40B4-BE49-F238E27FC236}">
                <a16:creationId xmlns:a16="http://schemas.microsoft.com/office/drawing/2014/main" id="{EDB6BD69-04BD-F31E-6170-60E18C50B75A}"/>
              </a:ext>
            </a:extLst>
          </p:cNvPr>
          <p:cNvSpPr txBox="1"/>
          <p:nvPr/>
        </p:nvSpPr>
        <p:spPr>
          <a:xfrm>
            <a:off x="469392" y="1231158"/>
            <a:ext cx="5094572" cy="369332"/>
          </a:xfrm>
          <a:prstGeom prst="rect">
            <a:avLst/>
          </a:prstGeom>
          <a:noFill/>
        </p:spPr>
        <p:txBody>
          <a:bodyPr wrap="square" rtlCol="0">
            <a:spAutoFit/>
          </a:bodyPr>
          <a:lstStyle/>
          <a:p>
            <a:r>
              <a:rPr lang="en-US" dirty="0"/>
              <a:t>instruction: </a:t>
            </a:r>
            <a:r>
              <a:rPr lang="ko-KR" altLang="en-US" dirty="0"/>
              <a:t>소프트웨어학과에 대해 알려주세요</a:t>
            </a:r>
            <a:r>
              <a:rPr lang="en-US" altLang="ko-KR" dirty="0"/>
              <a:t>.</a:t>
            </a:r>
            <a:endParaRPr lang="en-KR" dirty="0"/>
          </a:p>
        </p:txBody>
      </p:sp>
      <p:sp>
        <p:nvSpPr>
          <p:cNvPr id="11" name="TextBox 10">
            <a:extLst>
              <a:ext uri="{FF2B5EF4-FFF2-40B4-BE49-F238E27FC236}">
                <a16:creationId xmlns:a16="http://schemas.microsoft.com/office/drawing/2014/main" id="{AC31C02C-FB76-21FB-9C72-53E3F48FA180}"/>
              </a:ext>
            </a:extLst>
          </p:cNvPr>
          <p:cNvSpPr txBox="1"/>
          <p:nvPr/>
        </p:nvSpPr>
        <p:spPr>
          <a:xfrm>
            <a:off x="475488" y="1517670"/>
            <a:ext cx="5094572" cy="369332"/>
          </a:xfrm>
          <a:prstGeom prst="rect">
            <a:avLst/>
          </a:prstGeom>
          <a:noFill/>
        </p:spPr>
        <p:txBody>
          <a:bodyPr wrap="square" rtlCol="0">
            <a:spAutoFit/>
          </a:bodyPr>
          <a:lstStyle/>
          <a:p>
            <a:r>
              <a:rPr lang="en-US" altLang="ko-KR" dirty="0"/>
              <a:t>input:</a:t>
            </a:r>
            <a:endParaRPr lang="en-KR" dirty="0"/>
          </a:p>
        </p:txBody>
      </p:sp>
      <p:sp>
        <p:nvSpPr>
          <p:cNvPr id="12" name="TextBox 11">
            <a:extLst>
              <a:ext uri="{FF2B5EF4-FFF2-40B4-BE49-F238E27FC236}">
                <a16:creationId xmlns:a16="http://schemas.microsoft.com/office/drawing/2014/main" id="{7FCD0A1E-479A-C1C3-302D-28F15CCA241B}"/>
              </a:ext>
            </a:extLst>
          </p:cNvPr>
          <p:cNvSpPr txBox="1"/>
          <p:nvPr/>
        </p:nvSpPr>
        <p:spPr>
          <a:xfrm>
            <a:off x="451104" y="4175526"/>
            <a:ext cx="5094572" cy="369332"/>
          </a:xfrm>
          <a:prstGeom prst="rect">
            <a:avLst/>
          </a:prstGeom>
          <a:noFill/>
        </p:spPr>
        <p:txBody>
          <a:bodyPr wrap="square" rtlCol="0">
            <a:spAutoFit/>
          </a:bodyPr>
          <a:lstStyle/>
          <a:p>
            <a:r>
              <a:rPr lang="en-US" dirty="0"/>
              <a:t>instruction: </a:t>
            </a:r>
            <a:r>
              <a:rPr lang="ko-KR" altLang="en-US" dirty="0"/>
              <a:t>소프트웨어학과에 대해 알려주세요</a:t>
            </a:r>
            <a:r>
              <a:rPr lang="en-US" altLang="ko-KR" dirty="0"/>
              <a:t>.</a:t>
            </a:r>
            <a:endParaRPr lang="en-KR" dirty="0"/>
          </a:p>
        </p:txBody>
      </p:sp>
      <p:sp>
        <p:nvSpPr>
          <p:cNvPr id="13" name="TextBox 12">
            <a:extLst>
              <a:ext uri="{FF2B5EF4-FFF2-40B4-BE49-F238E27FC236}">
                <a16:creationId xmlns:a16="http://schemas.microsoft.com/office/drawing/2014/main" id="{87C56677-5475-F0BC-9B53-D66164A1CB97}"/>
              </a:ext>
            </a:extLst>
          </p:cNvPr>
          <p:cNvSpPr txBox="1"/>
          <p:nvPr/>
        </p:nvSpPr>
        <p:spPr>
          <a:xfrm>
            <a:off x="457200" y="4462038"/>
            <a:ext cx="5094572" cy="369332"/>
          </a:xfrm>
          <a:prstGeom prst="rect">
            <a:avLst/>
          </a:prstGeom>
          <a:noFill/>
        </p:spPr>
        <p:txBody>
          <a:bodyPr wrap="square" rtlCol="0">
            <a:spAutoFit/>
          </a:bodyPr>
          <a:lstStyle/>
          <a:p>
            <a:r>
              <a:rPr lang="en-US" altLang="ko-KR" dirty="0"/>
              <a:t>input:</a:t>
            </a:r>
            <a:endParaRPr lang="en-KR" dirty="0"/>
          </a:p>
        </p:txBody>
      </p:sp>
      <p:sp>
        <p:nvSpPr>
          <p:cNvPr id="14" name="Rectangle 13">
            <a:extLst>
              <a:ext uri="{FF2B5EF4-FFF2-40B4-BE49-F238E27FC236}">
                <a16:creationId xmlns:a16="http://schemas.microsoft.com/office/drawing/2014/main" id="{2D855E96-15B6-585E-B8CC-3FDCCB18AEB3}"/>
              </a:ext>
            </a:extLst>
          </p:cNvPr>
          <p:cNvSpPr/>
          <p:nvPr/>
        </p:nvSpPr>
        <p:spPr>
          <a:xfrm>
            <a:off x="469392" y="1170198"/>
            <a:ext cx="8045958" cy="263956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Rectangle 15">
            <a:extLst>
              <a:ext uri="{FF2B5EF4-FFF2-40B4-BE49-F238E27FC236}">
                <a16:creationId xmlns:a16="http://schemas.microsoft.com/office/drawing/2014/main" id="{49A383FE-8E3C-3A60-6470-2963E635E12B}"/>
              </a:ext>
            </a:extLst>
          </p:cNvPr>
          <p:cNvSpPr/>
          <p:nvPr/>
        </p:nvSpPr>
        <p:spPr>
          <a:xfrm>
            <a:off x="426720" y="4114566"/>
            <a:ext cx="8045958" cy="263956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TextBox 16">
            <a:extLst>
              <a:ext uri="{FF2B5EF4-FFF2-40B4-BE49-F238E27FC236}">
                <a16:creationId xmlns:a16="http://schemas.microsoft.com/office/drawing/2014/main" id="{4AB80F09-79E0-4514-52FB-27A8738A95A9}"/>
              </a:ext>
            </a:extLst>
          </p:cNvPr>
          <p:cNvSpPr txBox="1"/>
          <p:nvPr/>
        </p:nvSpPr>
        <p:spPr>
          <a:xfrm>
            <a:off x="487680" y="3787269"/>
            <a:ext cx="5094572" cy="369332"/>
          </a:xfrm>
          <a:prstGeom prst="rect">
            <a:avLst/>
          </a:prstGeom>
          <a:noFill/>
        </p:spPr>
        <p:txBody>
          <a:bodyPr wrap="square" rtlCol="0">
            <a:spAutoFit/>
          </a:bodyPr>
          <a:lstStyle/>
          <a:p>
            <a:r>
              <a:rPr lang="en-US" dirty="0"/>
              <a:t>-2</a:t>
            </a:r>
            <a:endParaRPr lang="en-KR" dirty="0"/>
          </a:p>
        </p:txBody>
      </p:sp>
    </p:spTree>
    <p:extLst>
      <p:ext uri="{BB962C8B-B14F-4D97-AF65-F5344CB8AC3E}">
        <p14:creationId xmlns:p14="http://schemas.microsoft.com/office/powerpoint/2010/main" val="3261299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hat&#10;&#10;Description automatically generated">
            <a:extLst>
              <a:ext uri="{FF2B5EF4-FFF2-40B4-BE49-F238E27FC236}">
                <a16:creationId xmlns:a16="http://schemas.microsoft.com/office/drawing/2014/main" id="{7D7C6D1B-4568-9014-2AF9-E893179AB019}"/>
              </a:ext>
            </a:extLst>
          </p:cNvPr>
          <p:cNvPicPr>
            <a:picLocks noChangeAspect="1"/>
          </p:cNvPicPr>
          <p:nvPr/>
        </p:nvPicPr>
        <p:blipFill>
          <a:blip r:embed="rId2"/>
          <a:stretch>
            <a:fillRect/>
          </a:stretch>
        </p:blipFill>
        <p:spPr>
          <a:xfrm>
            <a:off x="377681" y="2352908"/>
            <a:ext cx="8549640" cy="357506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D9E8DBB-725A-8881-CAB2-A207CB03CB23}"/>
              </a:ext>
            </a:extLst>
          </p:cNvPr>
          <p:cNvPicPr>
            <a:picLocks noChangeAspect="1"/>
          </p:cNvPicPr>
          <p:nvPr/>
        </p:nvPicPr>
        <p:blipFill>
          <a:blip r:embed="rId3"/>
          <a:stretch>
            <a:fillRect/>
          </a:stretch>
        </p:blipFill>
        <p:spPr>
          <a:xfrm>
            <a:off x="427482" y="1028740"/>
            <a:ext cx="8549640" cy="1339765"/>
          </a:xfrm>
          <a:prstGeom prst="rect">
            <a:avLst/>
          </a:prstGeom>
        </p:spPr>
      </p:pic>
      <p:sp>
        <p:nvSpPr>
          <p:cNvPr id="7" name="제목 1">
            <a:extLst>
              <a:ext uri="{FF2B5EF4-FFF2-40B4-BE49-F238E27FC236}">
                <a16:creationId xmlns:a16="http://schemas.microsoft.com/office/drawing/2014/main" id="{A799BAC3-2879-7B6E-FEEB-07E9975F35E0}"/>
              </a:ext>
            </a:extLst>
          </p:cNvPr>
          <p:cNvSpPr txBox="1">
            <a:spLocks/>
          </p:cNvSpPr>
          <p:nvPr/>
        </p:nvSpPr>
        <p:spPr>
          <a:xfrm>
            <a:off x="628650" y="328550"/>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ko-KR" altLang="en-US" sz="3200" dirty="0">
                <a:ea typeface="GyeonggiTitleOTF Medium" panose="02020603020101020101" pitchFamily="18" charset="-127"/>
              </a:rPr>
              <a:t>결과</a:t>
            </a:r>
            <a:endParaRPr kumimoji="1" lang="ko-Kore-KR" altLang="en-US" sz="3200" dirty="0">
              <a:ea typeface="GyeonggiTitleOTF Medium" panose="02020603020101020101" pitchFamily="18" charset="-127"/>
            </a:endParaRPr>
          </a:p>
        </p:txBody>
      </p:sp>
    </p:spTree>
    <p:extLst>
      <p:ext uri="{BB962C8B-B14F-4D97-AF65-F5344CB8AC3E}">
        <p14:creationId xmlns:p14="http://schemas.microsoft.com/office/powerpoint/2010/main" val="2628138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ko-Kore-KR" sz="3200" dirty="0">
                <a:ea typeface="GyeonggiTitleOTF Medium" panose="02020603020101020101" pitchFamily="18" charset="-127"/>
              </a:rPr>
              <a:t>DEMO: </a:t>
            </a:r>
            <a:r>
              <a:rPr kumimoji="1" lang="en-US" altLang="ko-Kore-KR" sz="3200" dirty="0" err="1">
                <a:ea typeface="GyeonggiTitleOTF Medium" panose="02020603020101020101" pitchFamily="18" charset="-127"/>
              </a:rPr>
              <a:t>Kullm</a:t>
            </a:r>
            <a:r>
              <a:rPr kumimoji="1" lang="ko-KR" altLang="en-US" sz="3200" dirty="0">
                <a:ea typeface="GyeonggiTitleOTF Medium" panose="02020603020101020101" pitchFamily="18" charset="-127"/>
              </a:rPr>
              <a:t> 연결</a:t>
            </a:r>
            <a:endParaRPr kumimoji="1" lang="en" altLang="ko-Kore-KR" sz="3200" dirty="0">
              <a:ea typeface="GyeonggiTitleOTF Medium" panose="02020603020101020101" pitchFamily="18" charset="-127"/>
            </a:endParaRPr>
          </a:p>
        </p:txBody>
      </p:sp>
      <p:pic>
        <p:nvPicPr>
          <p:cNvPr id="8" name="그림 7">
            <a:extLst>
              <a:ext uri="{FF2B5EF4-FFF2-40B4-BE49-F238E27FC236}">
                <a16:creationId xmlns:a16="http://schemas.microsoft.com/office/drawing/2014/main" id="{DACD05E5-39A3-3222-BC2C-E14DB23F119A}"/>
              </a:ext>
            </a:extLst>
          </p:cNvPr>
          <p:cNvPicPr>
            <a:picLocks noChangeAspect="1"/>
          </p:cNvPicPr>
          <p:nvPr/>
        </p:nvPicPr>
        <p:blipFill>
          <a:blip r:embed="rId3"/>
          <a:stretch>
            <a:fillRect/>
          </a:stretch>
        </p:blipFill>
        <p:spPr>
          <a:xfrm>
            <a:off x="155400" y="1175657"/>
            <a:ext cx="8833200" cy="4839857"/>
          </a:xfrm>
          <a:prstGeom prst="rect">
            <a:avLst/>
          </a:prstGeom>
        </p:spPr>
      </p:pic>
      <p:sp>
        <p:nvSpPr>
          <p:cNvPr id="12" name="TextBox 11">
            <a:extLst>
              <a:ext uri="{FF2B5EF4-FFF2-40B4-BE49-F238E27FC236}">
                <a16:creationId xmlns:a16="http://schemas.microsoft.com/office/drawing/2014/main" id="{1DA76DC6-4E67-225C-FD8E-B69CF87283D1}"/>
              </a:ext>
            </a:extLst>
          </p:cNvPr>
          <p:cNvSpPr txBox="1"/>
          <p:nvPr/>
        </p:nvSpPr>
        <p:spPr>
          <a:xfrm>
            <a:off x="2547407" y="6067247"/>
            <a:ext cx="4049185" cy="369332"/>
          </a:xfrm>
          <a:prstGeom prst="rect">
            <a:avLst/>
          </a:prstGeom>
          <a:noFill/>
        </p:spPr>
        <p:txBody>
          <a:bodyPr wrap="none" rtlCol="0">
            <a:spAutoFit/>
          </a:bodyPr>
          <a:lstStyle/>
          <a:p>
            <a:r>
              <a:rPr kumimoji="1" lang="ko-KR" altLang="en-US" dirty="0">
                <a:latin typeface="GyeonggiTitleOTF Medium" panose="02020603020101020101" pitchFamily="18" charset="-127"/>
                <a:ea typeface="GyeonggiTitleOTF Medium" panose="02020603020101020101" pitchFamily="18" charset="-127"/>
              </a:rPr>
              <a:t>현재 문제점</a:t>
            </a:r>
            <a:r>
              <a:rPr kumimoji="1" lang="en-US" altLang="ko-KR" dirty="0">
                <a:latin typeface="GyeonggiTitleOTF Medium" panose="02020603020101020101" pitchFamily="18" charset="-127"/>
                <a:ea typeface="GyeonggiTitleOTF Medium" panose="02020603020101020101" pitchFamily="18" charset="-127"/>
              </a:rPr>
              <a:t>:</a:t>
            </a:r>
            <a:r>
              <a:rPr kumimoji="1" lang="ko-KR" altLang="en-US" dirty="0">
                <a:latin typeface="GyeonggiTitleOTF Medium" panose="02020603020101020101" pitchFamily="18" charset="-127"/>
                <a:ea typeface="GyeonggiTitleOTF Medium" panose="02020603020101020101" pitchFamily="18" charset="-127"/>
              </a:rPr>
              <a:t> </a:t>
            </a:r>
            <a:r>
              <a:rPr kumimoji="1" lang="en-US" altLang="ko-KR" dirty="0">
                <a:latin typeface="GyeonggiTitleOTF Medium" panose="02020603020101020101" pitchFamily="18" charset="-127"/>
                <a:ea typeface="GyeonggiTitleOTF Medium" panose="02020603020101020101" pitchFamily="18" charset="-127"/>
              </a:rPr>
              <a:t>connection time out </a:t>
            </a:r>
            <a:r>
              <a:rPr kumimoji="1" lang="ko-KR" altLang="en-US" dirty="0">
                <a:latin typeface="GyeonggiTitleOTF Medium" panose="02020603020101020101" pitchFamily="18" charset="-127"/>
                <a:ea typeface="GyeonggiTitleOTF Medium" panose="02020603020101020101" pitchFamily="18" charset="-127"/>
              </a:rPr>
              <a:t>발생</a:t>
            </a:r>
            <a:endParaRPr kumimoji="1" lang="ko-Kore-KR" altLang="en-US" dirty="0">
              <a:latin typeface="GyeonggiTitleOTF Medium" panose="02020603020101020101" pitchFamily="18" charset="-127"/>
              <a:ea typeface="GyeonggiTitleOTF Medium" panose="02020603020101020101" pitchFamily="18" charset="-127"/>
            </a:endParaRPr>
          </a:p>
        </p:txBody>
      </p:sp>
    </p:spTree>
    <p:extLst>
      <p:ext uri="{BB962C8B-B14F-4D97-AF65-F5344CB8AC3E}">
        <p14:creationId xmlns:p14="http://schemas.microsoft.com/office/powerpoint/2010/main" val="136945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E93F1E-86F9-06C6-ADB2-221A18DC8F6E}"/>
              </a:ext>
            </a:extLst>
          </p:cNvPr>
          <p:cNvSpPr txBox="1"/>
          <p:nvPr/>
        </p:nvSpPr>
        <p:spPr>
          <a:xfrm>
            <a:off x="3472179" y="2932345"/>
            <a:ext cx="2513830" cy="707886"/>
          </a:xfrm>
          <a:prstGeom prst="rect">
            <a:avLst/>
          </a:prstGeom>
          <a:noFill/>
        </p:spPr>
        <p:txBody>
          <a:bodyPr wrap="none" rtlCol="0">
            <a:spAutoFit/>
          </a:bodyPr>
          <a:lstStyle/>
          <a:p>
            <a:r>
              <a:rPr lang="ko-KR" altLang="en-US" sz="4000" b="1" dirty="0">
                <a:latin typeface="GYEONGGITITLEOTF MEDIUM" panose="02020603020101020101" pitchFamily="18" charset="-127"/>
                <a:ea typeface="GYEONGGITITLEOTF MEDIUM" panose="02020603020101020101" pitchFamily="18" charset="-127"/>
                <a:cs typeface="Pretendard" panose="02000503000000020004" pitchFamily="2" charset="-127"/>
              </a:rPr>
              <a:t>감사합니다</a:t>
            </a:r>
          </a:p>
        </p:txBody>
      </p:sp>
      <p:sp>
        <p:nvSpPr>
          <p:cNvPr id="3" name="TextBox 2">
            <a:extLst>
              <a:ext uri="{FF2B5EF4-FFF2-40B4-BE49-F238E27FC236}">
                <a16:creationId xmlns:a16="http://schemas.microsoft.com/office/drawing/2014/main" id="{DE67BFEB-8768-4A0F-E1D9-DE500EF01170}"/>
              </a:ext>
            </a:extLst>
          </p:cNvPr>
          <p:cNvSpPr txBox="1"/>
          <p:nvPr/>
        </p:nvSpPr>
        <p:spPr>
          <a:xfrm>
            <a:off x="3327107" y="4898137"/>
            <a:ext cx="2489784" cy="400110"/>
          </a:xfrm>
          <a:prstGeom prst="rect">
            <a:avLst/>
          </a:prstGeom>
          <a:noFill/>
        </p:spPr>
        <p:txBody>
          <a:bodyPr wrap="none" rtlCol="0">
            <a:spAutoFit/>
          </a:bodyPr>
          <a:lstStyle/>
          <a:p>
            <a:r>
              <a:rPr kumimoji="1" lang="ko-KR" altLang="en-US" sz="2000" b="1" dirty="0" err="1">
                <a:latin typeface="GYEONGGITITLEOTF MEDIUM" panose="02020603020101020101" pitchFamily="18" charset="-127"/>
                <a:ea typeface="GYEONGGITITLEOTF MEDIUM" panose="02020603020101020101" pitchFamily="18" charset="-127"/>
                <a:cs typeface="Pretendard SemiBold" panose="02000503000000020004" pitchFamily="2" charset="-127"/>
              </a:rPr>
              <a:t>김성연</a:t>
            </a:r>
            <a:r>
              <a:rPr kumimoji="1" lang="en-US" altLang="ko-KR"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a:t>
            </a:r>
            <a:r>
              <a:rPr kumimoji="1" lang="ko-KR" altLang="en-US"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 </a:t>
            </a:r>
            <a:r>
              <a:rPr kumimoji="1" lang="ko-KR" altLang="en-US" sz="2000" b="1" dirty="0" err="1">
                <a:latin typeface="GYEONGGITITLEOTF MEDIUM" panose="02020603020101020101" pitchFamily="18" charset="-127"/>
                <a:ea typeface="GYEONGGITITLEOTF MEDIUM" panose="02020603020101020101" pitchFamily="18" charset="-127"/>
                <a:cs typeface="Pretendard SemiBold" panose="02000503000000020004" pitchFamily="2" charset="-127"/>
              </a:rPr>
              <a:t>김영상</a:t>
            </a:r>
            <a:r>
              <a:rPr kumimoji="1" lang="en-US" altLang="ko-KR"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a:t>
            </a:r>
            <a:r>
              <a:rPr kumimoji="1" lang="ko-KR" altLang="en-US"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 조희진</a:t>
            </a:r>
          </a:p>
        </p:txBody>
      </p:sp>
      <p:sp>
        <p:nvSpPr>
          <p:cNvPr id="4" name="TextBox 3">
            <a:extLst>
              <a:ext uri="{FF2B5EF4-FFF2-40B4-BE49-F238E27FC236}">
                <a16:creationId xmlns:a16="http://schemas.microsoft.com/office/drawing/2014/main" id="{3D6173E0-578F-3378-0946-86463AAD99BA}"/>
              </a:ext>
            </a:extLst>
          </p:cNvPr>
          <p:cNvSpPr txBox="1"/>
          <p:nvPr/>
        </p:nvSpPr>
        <p:spPr>
          <a:xfrm>
            <a:off x="4200743" y="4498027"/>
            <a:ext cx="742511" cy="400110"/>
          </a:xfrm>
          <a:prstGeom prst="rect">
            <a:avLst/>
          </a:prstGeom>
          <a:noFill/>
        </p:spPr>
        <p:txBody>
          <a:bodyPr wrap="none" rtlCol="0">
            <a:spAutoFit/>
          </a:bodyPr>
          <a:lstStyle/>
          <a:p>
            <a:r>
              <a:rPr kumimoji="1" lang="en-US" altLang="ko-KR"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rPr>
              <a:t>GME</a:t>
            </a:r>
            <a:endParaRPr kumimoji="1" lang="ko-KR" altLang="en-US" sz="2000" b="1" dirty="0">
              <a:latin typeface="GYEONGGITITLEOTF MEDIUM" panose="02020603020101020101" pitchFamily="18" charset="-127"/>
              <a:ea typeface="GYEONGGITITLEOTF MEDIUM" panose="02020603020101020101" pitchFamily="18" charset="-127"/>
              <a:cs typeface="Pretendard SemiBold" panose="02000503000000020004" pitchFamily="2" charset="-127"/>
            </a:endParaRPr>
          </a:p>
        </p:txBody>
      </p:sp>
    </p:spTree>
    <p:extLst>
      <p:ext uri="{BB962C8B-B14F-4D97-AF65-F5344CB8AC3E}">
        <p14:creationId xmlns:p14="http://schemas.microsoft.com/office/powerpoint/2010/main" val="313605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ko-KR" altLang="en-US" sz="3200" dirty="0">
                <a:ea typeface="GyeonggiTitleOTF Medium" panose="02020603020101020101" pitchFamily="18" charset="-127"/>
              </a:rPr>
              <a:t>배경 설명</a:t>
            </a:r>
            <a:endParaRPr kumimoji="1" lang="en" altLang="ko-Kore-KR" sz="3200" dirty="0">
              <a:ea typeface="GyeonggiTitleOTF Medium" panose="02020603020101020101" pitchFamily="18" charset="-127"/>
            </a:endParaRPr>
          </a:p>
        </p:txBody>
      </p:sp>
      <p:sp>
        <p:nvSpPr>
          <p:cNvPr id="3" name="내용 개체 틀 2">
            <a:extLst>
              <a:ext uri="{FF2B5EF4-FFF2-40B4-BE49-F238E27FC236}">
                <a16:creationId xmlns:a16="http://schemas.microsoft.com/office/drawing/2014/main" id="{58A7CFBD-D486-2BF1-70BB-833A232EED15}"/>
              </a:ext>
            </a:extLst>
          </p:cNvPr>
          <p:cNvSpPr>
            <a:spLocks noGrp="1"/>
          </p:cNvSpPr>
          <p:nvPr>
            <p:ph idx="1"/>
          </p:nvPr>
        </p:nvSpPr>
        <p:spPr>
          <a:xfrm>
            <a:off x="628650" y="1358153"/>
            <a:ext cx="7886700" cy="4818810"/>
          </a:xfrm>
        </p:spPr>
        <p:txBody>
          <a:bodyPr>
            <a:normAutofit/>
          </a:bodyPr>
          <a:lstStyle/>
          <a:p>
            <a:pPr>
              <a:buFont typeface="Wingdings" pitchFamily="2" charset="2"/>
              <a:buChar char="v"/>
            </a:pPr>
            <a:r>
              <a:rPr lang="en" altLang="ko-Kore-KR" sz="2000" dirty="0">
                <a:ea typeface="GyeonggiTitleOTF Medium" panose="02020603020101020101" pitchFamily="18" charset="-127"/>
              </a:rPr>
              <a:t>Neo4j</a:t>
            </a:r>
            <a:endParaRPr lang="en" altLang="ko-Kore-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lang="ko-KR" altLang="en-US" sz="1600" dirty="0">
                <a:latin typeface="GyeonggiTitleOTF Medium" panose="02020603020101020101" pitchFamily="18" charset="-127"/>
                <a:ea typeface="GyeonggiTitleOTF Medium" panose="02020603020101020101" pitchFamily="18" charset="-127"/>
              </a:rPr>
              <a:t>그래프 구조의 데이터 모델을 다루는 데이터베이스 관리 시스템</a:t>
            </a:r>
            <a:endParaRPr lang="en-US" altLang="ko-KR" dirty="0">
              <a:ea typeface="GyeonggiTitleOTF Medium" panose="02020603020101020101" pitchFamily="18" charset="-127"/>
            </a:endParaRPr>
          </a:p>
          <a:p>
            <a:pPr marL="457200" lvl="1" indent="0">
              <a:buNone/>
            </a:pPr>
            <a:endParaRPr lang="en-US" altLang="ko-Kore-KR" sz="1600" dirty="0">
              <a:latin typeface="GyeonggiTitleOTF Medium" panose="02020603020101020101" pitchFamily="18" charset="-127"/>
              <a:ea typeface="GyeonggiTitleOTF Medium" panose="02020603020101020101" pitchFamily="18" charset="-127"/>
            </a:endParaRPr>
          </a:p>
          <a:p>
            <a:pPr>
              <a:buFont typeface="Wingdings" pitchFamily="2" charset="2"/>
              <a:buChar char="v"/>
            </a:pPr>
            <a:r>
              <a:rPr lang="en-US" altLang="ko-Kore-KR" sz="2000" dirty="0" err="1">
                <a:ea typeface="GyeonggiTitleOTF Medium" panose="02020603020101020101" pitchFamily="18" charset="-127"/>
              </a:rPr>
              <a:t>Cyper</a:t>
            </a:r>
            <a:r>
              <a:rPr lang="ko-KR" altLang="en-US" sz="2000" dirty="0">
                <a:ea typeface="GyeonggiTitleOTF Medium" panose="02020603020101020101" pitchFamily="18" charset="-127"/>
              </a:rPr>
              <a:t> </a:t>
            </a:r>
            <a:r>
              <a:rPr lang="en-US" altLang="ko-KR" sz="2000" dirty="0">
                <a:ea typeface="GyeonggiTitleOTF Medium" panose="02020603020101020101" pitchFamily="18" charset="-127"/>
              </a:rPr>
              <a:t>Query</a:t>
            </a:r>
            <a:r>
              <a:rPr lang="ko-KR" altLang="en-US" sz="2000" dirty="0">
                <a:ea typeface="GyeonggiTitleOTF Medium" panose="02020603020101020101" pitchFamily="18" charset="-127"/>
              </a:rPr>
              <a:t> </a:t>
            </a:r>
            <a:r>
              <a:rPr lang="en-US" altLang="ko-KR" sz="2000" dirty="0">
                <a:ea typeface="GyeonggiTitleOTF Medium" panose="02020603020101020101" pitchFamily="18" charset="-127"/>
              </a:rPr>
              <a:t>Language</a:t>
            </a:r>
            <a:endParaRPr lang="en" altLang="ko-Kore-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lang="ko-KR" altLang="en-US" sz="1600" dirty="0">
                <a:latin typeface="GyeonggiTitleOTF Medium" panose="02020603020101020101" pitchFamily="18" charset="-127"/>
                <a:ea typeface="GyeonggiTitleOTF Medium" panose="02020603020101020101" pitchFamily="18" charset="-127"/>
              </a:rPr>
              <a:t>그래프에서 데이터를 검색할 수 있는 </a:t>
            </a:r>
            <a:r>
              <a:rPr lang="en-US" altLang="ko-KR" sz="1600" dirty="0">
                <a:latin typeface="GyeonggiTitleOTF Medium" panose="02020603020101020101" pitchFamily="18" charset="-127"/>
                <a:ea typeface="GyeonggiTitleOTF Medium" panose="02020603020101020101" pitchFamily="18" charset="-127"/>
              </a:rPr>
              <a:t>Neo4j</a:t>
            </a:r>
            <a:r>
              <a:rPr lang="ko-KR" altLang="en-US" sz="1600" dirty="0">
                <a:latin typeface="GyeonggiTitleOTF Medium" panose="02020603020101020101" pitchFamily="18" charset="-127"/>
                <a:ea typeface="GyeonggiTitleOTF Medium" panose="02020603020101020101" pitchFamily="18" charset="-127"/>
              </a:rPr>
              <a:t>의 그래프 쿼리 언어</a:t>
            </a:r>
            <a:endParaRPr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lang="en-US" altLang="ko-KR" sz="1600" dirty="0">
                <a:latin typeface="GyeonggiTitleOTF Medium" panose="02020603020101020101" pitchFamily="18" charset="-127"/>
                <a:ea typeface="GyeonggiTitleOTF Medium" panose="02020603020101020101" pitchFamily="18" charset="-127"/>
              </a:rPr>
              <a:t>(nodes)-[:ARE_CONNECTED_TO]-&gt;(</a:t>
            </a:r>
            <a:r>
              <a:rPr lang="en-US" altLang="ko-KR" sz="1600" dirty="0" err="1">
                <a:latin typeface="GyeonggiTitleOTF Medium" panose="02020603020101020101" pitchFamily="18" charset="-127"/>
                <a:ea typeface="GyeonggiTitleOTF Medium" panose="02020603020101020101" pitchFamily="18" charset="-127"/>
              </a:rPr>
              <a:t>otherNodes</a:t>
            </a:r>
            <a:r>
              <a:rPr lang="en-US" altLang="ko-KR" sz="1600" dirty="0">
                <a:latin typeface="GyeonggiTitleOTF Medium" panose="02020603020101020101" pitchFamily="18" charset="-127"/>
                <a:ea typeface="GyeonggiTitleOTF Medium" panose="02020603020101020101" pitchFamily="18" charset="-127"/>
              </a:rPr>
              <a:t>)</a:t>
            </a:r>
          </a:p>
          <a:p>
            <a:pPr lvl="1">
              <a:buFont typeface="Wingdings" pitchFamily="2" charset="2"/>
              <a:buChar char="§"/>
            </a:pPr>
            <a:r>
              <a:rPr lang="ko-KR" altLang="en-US" sz="1600" dirty="0">
                <a:ea typeface="GyeonggiTitleOTF Medium" panose="02020603020101020101" pitchFamily="18" charset="-127"/>
              </a:rPr>
              <a:t>노드 표현</a:t>
            </a:r>
            <a:r>
              <a:rPr lang="en-US" altLang="ko-KR" sz="1600" dirty="0">
                <a:ea typeface="GyeonggiTitleOTF Medium" panose="02020603020101020101" pitchFamily="18" charset="-127"/>
              </a:rPr>
              <a:t>(</a:t>
            </a:r>
            <a:r>
              <a:rPr lang="ko-KR" altLang="en-US" sz="1600" dirty="0">
                <a:ea typeface="GyeonggiTitleOTF Medium" panose="02020603020101020101" pitchFamily="18" charset="-127"/>
              </a:rPr>
              <a:t>소괄호</a:t>
            </a:r>
            <a:r>
              <a:rPr lang="en-US" altLang="ko-KR" sz="1600" dirty="0">
                <a:ea typeface="GyeonggiTitleOTF Medium" panose="02020603020101020101" pitchFamily="18" charset="-127"/>
              </a:rPr>
              <a:t>)</a:t>
            </a:r>
            <a:r>
              <a:rPr lang="ko-KR" altLang="en-US" sz="1600" dirty="0">
                <a:ea typeface="GyeonggiTitleOTF Medium" panose="02020603020101020101" pitchFamily="18" charset="-127"/>
              </a:rPr>
              <a:t> </a:t>
            </a:r>
            <a:r>
              <a:rPr lang="en-US" altLang="ko-KR" sz="1600" dirty="0">
                <a:ea typeface="GyeonggiTitleOTF Medium" panose="02020603020101020101" pitchFamily="18" charset="-127"/>
              </a:rPr>
              <a:t>: </a:t>
            </a:r>
            <a:r>
              <a:rPr lang="en-US" altLang="ko-KR" sz="1600" dirty="0">
                <a:highlight>
                  <a:srgbClr val="FFFF00"/>
                </a:highlight>
                <a:ea typeface="GyeonggiTitleOTF Medium" panose="02020603020101020101" pitchFamily="18" charset="-127"/>
              </a:rPr>
              <a:t>(</a:t>
            </a:r>
            <a:r>
              <a:rPr lang="en-US" altLang="ko-KR" sz="1600" dirty="0" err="1">
                <a:highlight>
                  <a:srgbClr val="FFFF00"/>
                </a:highlight>
                <a:ea typeface="GyeonggiTitleOTF Medium" panose="02020603020101020101" pitchFamily="18" charset="-127"/>
              </a:rPr>
              <a:t>p:Product</a:t>
            </a:r>
            <a:r>
              <a:rPr lang="en-US" altLang="ko-KR" sz="1600" dirty="0">
                <a:highlight>
                  <a:srgbClr val="FFFF00"/>
                </a:highlight>
                <a:ea typeface="GyeonggiTitleOTF Medium" panose="02020603020101020101" pitchFamily="18" charset="-127"/>
              </a:rPr>
              <a:t>)</a:t>
            </a:r>
          </a:p>
          <a:p>
            <a:pPr lvl="1">
              <a:buFont typeface="Wingdings" pitchFamily="2" charset="2"/>
              <a:buChar char="§"/>
            </a:pPr>
            <a:r>
              <a:rPr lang="ko-KR" altLang="en-US" sz="1600" dirty="0">
                <a:ea typeface="GyeonggiTitleOTF Medium" panose="02020603020101020101" pitchFamily="18" charset="-127"/>
              </a:rPr>
              <a:t>노드 속성 표현</a:t>
            </a:r>
            <a:r>
              <a:rPr lang="en-US" altLang="ko-KR" sz="1600" dirty="0">
                <a:ea typeface="GyeonggiTitleOTF Medium" panose="02020603020101020101" pitchFamily="18" charset="-127"/>
              </a:rPr>
              <a:t>(</a:t>
            </a:r>
            <a:r>
              <a:rPr lang="ko-KR" altLang="en-US" sz="1600" dirty="0">
                <a:ea typeface="GyeonggiTitleOTF Medium" panose="02020603020101020101" pitchFamily="18" charset="-127"/>
              </a:rPr>
              <a:t>중괄호</a:t>
            </a:r>
            <a:r>
              <a:rPr lang="en-US" altLang="ko-KR" sz="1600" dirty="0">
                <a:ea typeface="GyeonggiTitleOTF Medium" panose="02020603020101020101" pitchFamily="18" charset="-127"/>
              </a:rPr>
              <a:t>)</a:t>
            </a:r>
            <a:r>
              <a:rPr lang="ko-KR" altLang="en-US" sz="1600" dirty="0">
                <a:ea typeface="GyeonggiTitleOTF Medium" panose="02020603020101020101" pitchFamily="18" charset="-127"/>
              </a:rPr>
              <a:t> </a:t>
            </a:r>
            <a:r>
              <a:rPr lang="en-US" altLang="ko-KR" sz="1600" dirty="0">
                <a:ea typeface="GyeonggiTitleOTF Medium" panose="02020603020101020101" pitchFamily="18" charset="-127"/>
              </a:rPr>
              <a:t>: </a:t>
            </a:r>
            <a:r>
              <a:rPr lang="en-US" altLang="ko-KR" sz="1600" dirty="0">
                <a:highlight>
                  <a:srgbClr val="FFFF00"/>
                </a:highlight>
                <a:ea typeface="GyeonggiTitleOTF Medium" panose="02020603020101020101" pitchFamily="18" charset="-127"/>
              </a:rPr>
              <a:t>(</a:t>
            </a:r>
            <a:r>
              <a:rPr lang="en-US" altLang="ko-KR" sz="1600" dirty="0" err="1">
                <a:highlight>
                  <a:srgbClr val="FFFF00"/>
                </a:highlight>
                <a:ea typeface="GyeonggiTitleOTF Medium" panose="02020603020101020101" pitchFamily="18" charset="-127"/>
              </a:rPr>
              <a:t>p:Person</a:t>
            </a:r>
            <a:r>
              <a:rPr lang="en-US" altLang="ko-KR" sz="1600" dirty="0">
                <a:highlight>
                  <a:srgbClr val="FFFF00"/>
                </a:highlight>
                <a:ea typeface="GyeonggiTitleOTF Medium" panose="02020603020101020101" pitchFamily="18" charset="-127"/>
              </a:rPr>
              <a:t> {name: 'Jennifer’})</a:t>
            </a:r>
          </a:p>
          <a:p>
            <a:pPr lvl="1">
              <a:buFont typeface="Wingdings" pitchFamily="2" charset="2"/>
              <a:buChar char="§"/>
            </a:pPr>
            <a:r>
              <a:rPr lang="ko-KR" altLang="en-US" sz="1600" dirty="0">
                <a:latin typeface="GyeonggiTitleOTF Medium" panose="02020603020101020101" pitchFamily="18" charset="-127"/>
                <a:ea typeface="GyeonggiTitleOTF Medium" panose="02020603020101020101" pitchFamily="18" charset="-127"/>
              </a:rPr>
              <a:t>관계 화살표 안에 관계 유형 표현</a:t>
            </a:r>
            <a:r>
              <a:rPr lang="en-US" altLang="ko-KR" sz="1600" dirty="0">
                <a:latin typeface="GyeonggiTitleOTF Medium" panose="02020603020101020101" pitchFamily="18" charset="-127"/>
                <a:ea typeface="GyeonggiTitleOTF Medium" panose="02020603020101020101" pitchFamily="18" charset="-127"/>
              </a:rPr>
              <a:t>(</a:t>
            </a:r>
            <a:r>
              <a:rPr lang="en-US" altLang="ko-KR" sz="1600" dirty="0">
                <a:ea typeface="GyeonggiTitleOTF Medium" panose="02020603020101020101" pitchFamily="18" charset="-127"/>
                <a:sym typeface="Wingdings" panose="05000000000000000000" pitchFamily="2" charset="2"/>
              </a:rPr>
              <a:t>-</a:t>
            </a:r>
            <a:r>
              <a:rPr lang="ko-KR" altLang="en-US" sz="1600" dirty="0">
                <a:ea typeface="GyeonggiTitleOTF Medium" panose="02020603020101020101" pitchFamily="18" charset="-127"/>
                <a:sym typeface="Wingdings" panose="05000000000000000000" pitchFamily="2" charset="2"/>
              </a:rPr>
              <a:t>대괄호</a:t>
            </a:r>
            <a:r>
              <a:rPr lang="en-US" altLang="ko-KR" sz="1600" dirty="0">
                <a:ea typeface="GyeonggiTitleOTF Medium" panose="02020603020101020101" pitchFamily="18" charset="-127"/>
                <a:sym typeface="Wingdings" panose="05000000000000000000" pitchFamily="2" charset="2"/>
              </a:rPr>
              <a:t>-&gt;</a:t>
            </a:r>
            <a:r>
              <a:rPr lang="en-US" altLang="ko-KR" sz="1600" dirty="0">
                <a:latin typeface="GyeonggiTitleOTF Medium" panose="02020603020101020101" pitchFamily="18" charset="-127"/>
                <a:ea typeface="GyeonggiTitleOTF Medium" panose="02020603020101020101" pitchFamily="18" charset="-127"/>
              </a:rPr>
              <a:t>):  </a:t>
            </a:r>
            <a:r>
              <a:rPr lang="en-US" altLang="ko-KR" sz="1600" dirty="0">
                <a:highlight>
                  <a:srgbClr val="FFFF00"/>
                </a:highlight>
                <a:latin typeface="GyeonggiTitleOTF Medium" panose="02020603020101020101" pitchFamily="18" charset="-127"/>
                <a:ea typeface="GyeonggiTitleOTF Medium" panose="02020603020101020101" pitchFamily="18" charset="-127"/>
              </a:rPr>
              <a:t>-[:ORDERED]-&gt;</a:t>
            </a:r>
            <a:endParaRPr lang="en-US" altLang="ko-Kore-KR" sz="1600" dirty="0">
              <a:highlight>
                <a:srgbClr val="FFFF00"/>
              </a:highlight>
              <a:latin typeface="GyeonggiTitleOTF Medium" panose="02020603020101020101" pitchFamily="18" charset="-127"/>
              <a:ea typeface="GyeonggiTitleOTF Medium" panose="02020603020101020101" pitchFamily="18" charset="-127"/>
            </a:endParaRPr>
          </a:p>
        </p:txBody>
      </p:sp>
      <p:pic>
        <p:nvPicPr>
          <p:cNvPr id="1026" name="Picture 2" descr="샘플 암호">
            <a:extLst>
              <a:ext uri="{FF2B5EF4-FFF2-40B4-BE49-F238E27FC236}">
                <a16:creationId xmlns:a16="http://schemas.microsoft.com/office/drawing/2014/main" id="{306D9019-8E8B-E9FD-EF0F-014E9A339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81" y="4438922"/>
            <a:ext cx="5584724" cy="241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719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ko-Kore-KR" sz="3200" dirty="0">
                <a:ea typeface="GyeonggiTitleOTF Medium" panose="02020603020101020101" pitchFamily="18" charset="-127"/>
              </a:rPr>
              <a:t>Neo4j </a:t>
            </a:r>
            <a:r>
              <a:rPr kumimoji="1" lang="en" altLang="ko-Kore-KR" sz="3200" dirty="0">
                <a:ea typeface="GyeonggiTitleOTF Medium" panose="02020603020101020101" pitchFamily="18" charset="-127"/>
              </a:rPr>
              <a:t>Knowledge Graph</a:t>
            </a:r>
          </a:p>
        </p:txBody>
      </p:sp>
      <p:sp>
        <p:nvSpPr>
          <p:cNvPr id="3" name="내용 개체 틀 2">
            <a:extLst>
              <a:ext uri="{FF2B5EF4-FFF2-40B4-BE49-F238E27FC236}">
                <a16:creationId xmlns:a16="http://schemas.microsoft.com/office/drawing/2014/main" id="{58A7CFBD-D486-2BF1-70BB-833A232EED15}"/>
              </a:ext>
            </a:extLst>
          </p:cNvPr>
          <p:cNvSpPr>
            <a:spLocks noGrp="1"/>
          </p:cNvSpPr>
          <p:nvPr>
            <p:ph idx="1"/>
          </p:nvPr>
        </p:nvSpPr>
        <p:spPr>
          <a:xfrm>
            <a:off x="628650" y="1358153"/>
            <a:ext cx="7886700" cy="4818810"/>
          </a:xfrm>
        </p:spPr>
        <p:txBody>
          <a:bodyPr>
            <a:normAutofit/>
          </a:bodyPr>
          <a:lstStyle/>
          <a:p>
            <a:pPr>
              <a:buFont typeface="Wingdings" pitchFamily="2" charset="2"/>
              <a:buChar char="v"/>
            </a:pPr>
            <a:r>
              <a:rPr lang="en" altLang="ko-Kore-KR" sz="2000" dirty="0">
                <a:ea typeface="GyeonggiTitleOTF Medium" panose="02020603020101020101" pitchFamily="18" charset="-127"/>
              </a:rPr>
              <a:t>Knowledge Graph (KG)</a:t>
            </a:r>
            <a:endParaRPr lang="en" altLang="ko-Kore-KR" sz="20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lang="en-US" altLang="ko-KR" sz="1600" dirty="0">
                <a:ea typeface="GyeonggiTitleOTF Medium" panose="02020603020101020101" pitchFamily="18" charset="-127"/>
              </a:rPr>
              <a:t>Entity</a:t>
            </a:r>
            <a:r>
              <a:rPr lang="ko-KR" altLang="en-US" sz="1600" dirty="0">
                <a:ea typeface="GyeonggiTitleOTF Medium" panose="02020603020101020101" pitchFamily="18" charset="-127"/>
              </a:rPr>
              <a:t>와</a:t>
            </a:r>
            <a:r>
              <a:rPr lang="ko-KR" altLang="en-US" sz="1600" dirty="0">
                <a:latin typeface="GyeonggiTitleOTF Medium" panose="02020603020101020101" pitchFamily="18" charset="-127"/>
                <a:ea typeface="GyeonggiTitleOTF Medium" panose="02020603020101020101" pitchFamily="18" charset="-127"/>
              </a:rPr>
              <a:t> 해당 </a:t>
            </a:r>
            <a:r>
              <a:rPr lang="en-US" altLang="ko-KR" sz="1600" dirty="0">
                <a:latin typeface="GyeonggiTitleOTF Medium" panose="02020603020101020101" pitchFamily="18" charset="-127"/>
                <a:ea typeface="GyeonggiTitleOTF Medium" panose="02020603020101020101" pitchFamily="18" charset="-127"/>
              </a:rPr>
              <a:t>Entity</a:t>
            </a:r>
            <a:r>
              <a:rPr lang="ko-KR" altLang="en-US" sz="1600" dirty="0">
                <a:latin typeface="GyeonggiTitleOTF Medium" panose="02020603020101020101" pitchFamily="18" charset="-127"/>
                <a:ea typeface="GyeonggiTitleOTF Medium" panose="02020603020101020101" pitchFamily="18" charset="-127"/>
              </a:rPr>
              <a:t> 간의 관계를 </a:t>
            </a:r>
            <a:r>
              <a:rPr lang="ko-KR" altLang="en-US" sz="1600" dirty="0">
                <a:ea typeface="GyeonggiTitleOTF Medium" panose="02020603020101020101" pitchFamily="18" charset="-127"/>
              </a:rPr>
              <a:t>나타내는</a:t>
            </a:r>
            <a:r>
              <a:rPr lang="ko-KR" altLang="en-US" sz="1600" dirty="0">
                <a:latin typeface="GyeonggiTitleOTF Medium" panose="02020603020101020101" pitchFamily="18" charset="-127"/>
                <a:ea typeface="GyeonggiTitleOTF Medium" panose="02020603020101020101" pitchFamily="18" charset="-127"/>
              </a:rPr>
              <a:t> 데이터의 가시화된 표현</a:t>
            </a:r>
            <a:endParaRPr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lang="ko-KR" altLang="en-US" sz="1600" dirty="0">
                <a:ea typeface="GyeonggiTitleOTF Medium" panose="02020603020101020101" pitchFamily="18" charset="-127"/>
              </a:rPr>
              <a:t>구조화된 데이터 소스와 구조화되지 않은 데이터 소스에서 </a:t>
            </a:r>
            <a:r>
              <a:rPr lang="en-US" altLang="ko-KR" sz="1600" dirty="0">
                <a:ea typeface="GyeonggiTitleOTF Medium" panose="02020603020101020101" pitchFamily="18" charset="-127"/>
              </a:rPr>
              <a:t>KG </a:t>
            </a:r>
            <a:r>
              <a:rPr lang="ko-KR" altLang="en-US" sz="1600" dirty="0">
                <a:ea typeface="GyeonggiTitleOTF Medium" panose="02020603020101020101" pitchFamily="18" charset="-127"/>
              </a:rPr>
              <a:t>구축 가능</a:t>
            </a:r>
            <a:endParaRPr lang="en-US" altLang="ko-KR" sz="1600" dirty="0">
              <a:ea typeface="GyeonggiTitleOTF Medium" panose="02020603020101020101" pitchFamily="18" charset="-127"/>
            </a:endParaRPr>
          </a:p>
          <a:p>
            <a:pPr lvl="1">
              <a:buFont typeface="Wingdings" pitchFamily="2" charset="2"/>
              <a:buChar char="§"/>
            </a:pPr>
            <a:r>
              <a:rPr lang="ko-KR" altLang="en-US" sz="1600" dirty="0">
                <a:ea typeface="GyeonggiTitleOTF Medium" panose="02020603020101020101" pitchFamily="18" charset="-127"/>
              </a:rPr>
              <a:t>자연어로 쿼리하기 위해 </a:t>
            </a:r>
            <a:r>
              <a:rPr lang="en-US" altLang="ko-KR" sz="1600" dirty="0" err="1">
                <a:ea typeface="GyeonggiTitleOTF Medium" panose="02020603020101020101" pitchFamily="18" charset="-127"/>
              </a:rPr>
              <a:t>ChatGpt</a:t>
            </a:r>
            <a:r>
              <a:rPr lang="ko-KR" altLang="en-US" sz="1600" dirty="0">
                <a:ea typeface="GyeonggiTitleOTF Medium" panose="02020603020101020101" pitchFamily="18" charset="-127"/>
              </a:rPr>
              <a:t>같은 </a:t>
            </a:r>
            <a:r>
              <a:rPr lang="en-US" altLang="ko-KR" sz="1600" dirty="0">
                <a:ea typeface="GyeonggiTitleOTF Medium" panose="02020603020101020101" pitchFamily="18" charset="-127"/>
              </a:rPr>
              <a:t>LLM</a:t>
            </a:r>
            <a:r>
              <a:rPr lang="ko-KR" altLang="en-US" sz="1600" dirty="0">
                <a:ea typeface="GyeonggiTitleOTF Medium" panose="02020603020101020101" pitchFamily="18" charset="-127"/>
              </a:rPr>
              <a:t> 및</a:t>
            </a:r>
            <a:r>
              <a:rPr lang="en-US" altLang="ko-KR" sz="1600" dirty="0">
                <a:ea typeface="GyeonggiTitleOTF Medium" panose="02020603020101020101" pitchFamily="18" charset="-127"/>
              </a:rPr>
              <a:t> </a:t>
            </a:r>
            <a:r>
              <a:rPr lang="en-US" altLang="ko-KR" sz="1600" dirty="0" err="1">
                <a:ea typeface="GyeonggiTitleOTF Medium" panose="02020603020101020101" pitchFamily="18" charset="-127"/>
              </a:rPr>
              <a:t>langchain</a:t>
            </a:r>
            <a:r>
              <a:rPr lang="ko-KR" altLang="en-US" sz="1600" dirty="0">
                <a:ea typeface="GyeonggiTitleOTF Medium" panose="02020603020101020101" pitchFamily="18" charset="-127"/>
              </a:rPr>
              <a:t>과 연결 가능</a:t>
            </a:r>
            <a:endParaRPr lang="en-US" altLang="ko-KR" sz="1600" dirty="0">
              <a:ea typeface="GyeonggiTitleOTF Medium" panose="02020603020101020101" pitchFamily="18" charset="-127"/>
            </a:endParaRPr>
          </a:p>
          <a:p>
            <a:pPr marL="457200" lvl="1" indent="0">
              <a:buNone/>
            </a:pPr>
            <a:r>
              <a:rPr lang="en-US" altLang="ko-KR" sz="1600" dirty="0">
                <a:ea typeface="GyeonggiTitleOTF Medium" panose="02020603020101020101" pitchFamily="18" charset="-127"/>
              </a:rPr>
              <a:t> 	</a:t>
            </a:r>
            <a:r>
              <a:rPr lang="ko-KR" altLang="en-US" sz="1600" dirty="0">
                <a:ea typeface="GyeonggiTitleOTF Medium" panose="02020603020101020101" pitchFamily="18" charset="-127"/>
              </a:rPr>
              <a:t>첫 번째 사진 </a:t>
            </a:r>
            <a:r>
              <a:rPr lang="en-US" altLang="ko-KR" sz="1600" dirty="0">
                <a:ea typeface="GyeonggiTitleOTF Medium" panose="02020603020101020101" pitchFamily="18" charset="-127"/>
              </a:rPr>
              <a:t>: </a:t>
            </a:r>
            <a:r>
              <a:rPr lang="en-US" altLang="ko-KR" sz="1600" dirty="0" err="1">
                <a:ea typeface="GyeonggiTitleOTF Medium" panose="02020603020101020101" pitchFamily="18" charset="-127"/>
              </a:rPr>
              <a:t>langchain</a:t>
            </a:r>
            <a:r>
              <a:rPr lang="en-US" altLang="ko-KR" sz="1600" dirty="0">
                <a:ea typeface="GyeonggiTitleOTF Medium" panose="02020603020101020101" pitchFamily="18" charset="-127"/>
              </a:rPr>
              <a:t> </a:t>
            </a:r>
            <a:r>
              <a:rPr lang="ko-KR" altLang="en-US" sz="1600" dirty="0">
                <a:ea typeface="GyeonggiTitleOTF Medium" panose="02020603020101020101" pitchFamily="18" charset="-127"/>
              </a:rPr>
              <a:t>활용한 경우</a:t>
            </a:r>
            <a:r>
              <a:rPr lang="en-US" altLang="ko-KR" sz="1600" dirty="0">
                <a:ea typeface="GyeonggiTitleOTF Medium" panose="02020603020101020101" pitchFamily="18" charset="-127"/>
              </a:rPr>
              <a:t>, </a:t>
            </a:r>
            <a:r>
              <a:rPr lang="ko-KR" altLang="en-US" sz="1600" dirty="0">
                <a:ea typeface="GyeonggiTitleOTF Medium" panose="02020603020101020101" pitchFamily="18" charset="-127"/>
              </a:rPr>
              <a:t>두 번째 사진 </a:t>
            </a:r>
            <a:r>
              <a:rPr lang="en-US" altLang="ko-KR" sz="1600" dirty="0">
                <a:ea typeface="GyeonggiTitleOTF Medium" panose="02020603020101020101" pitchFamily="18" charset="-127"/>
              </a:rPr>
              <a:t>: </a:t>
            </a:r>
            <a:r>
              <a:rPr lang="ko-KR" altLang="en-US" sz="1600" dirty="0">
                <a:ea typeface="GyeonggiTitleOTF Medium" panose="02020603020101020101" pitchFamily="18" charset="-127"/>
              </a:rPr>
              <a:t>바로</a:t>
            </a:r>
            <a:r>
              <a:rPr lang="en-US" altLang="ko-KR" sz="1600" dirty="0">
                <a:ea typeface="GyeonggiTitleOTF Medium" panose="02020603020101020101" pitchFamily="18" charset="-127"/>
              </a:rPr>
              <a:t> OpenAI</a:t>
            </a:r>
            <a:r>
              <a:rPr lang="ko-KR" altLang="en-US" sz="1600" dirty="0">
                <a:ea typeface="GyeonggiTitleOTF Medium" panose="02020603020101020101" pitchFamily="18" charset="-127"/>
              </a:rPr>
              <a:t> 활용한 경우</a:t>
            </a:r>
            <a:endParaRPr lang="en-US" altLang="ko-KR" sz="1600" dirty="0">
              <a:ea typeface="GyeonggiTitleOTF Medium" panose="02020603020101020101" pitchFamily="18" charset="-127"/>
            </a:endParaRPr>
          </a:p>
          <a:p>
            <a:pPr lvl="1">
              <a:buFont typeface="Wingdings" pitchFamily="2" charset="2"/>
              <a:buChar char="v"/>
            </a:pPr>
            <a:endParaRPr lang="en" altLang="ko-Kore-KR" sz="1600" dirty="0">
              <a:latin typeface="GyeonggiTitleOTF Medium" panose="02020603020101020101" pitchFamily="18" charset="-127"/>
              <a:ea typeface="GyeonggiTitleOTF Medium" panose="02020603020101020101" pitchFamily="18" charset="-127"/>
            </a:endParaRPr>
          </a:p>
          <a:p>
            <a:endParaRPr lang="ko-Kore-KR" altLang="en-US" sz="2400" dirty="0">
              <a:latin typeface="GyeonggiTitleOTF Medium" panose="02020603020101020101" pitchFamily="18" charset="-127"/>
              <a:ea typeface="GyeonggiTitleOTF Medium" panose="02020603020101020101" pitchFamily="18" charset="-127"/>
            </a:endParaRPr>
          </a:p>
        </p:txBody>
      </p:sp>
      <p:pic>
        <p:nvPicPr>
          <p:cNvPr id="4" name="그림 3">
            <a:extLst>
              <a:ext uri="{FF2B5EF4-FFF2-40B4-BE49-F238E27FC236}">
                <a16:creationId xmlns:a16="http://schemas.microsoft.com/office/drawing/2014/main" id="{FDCB4F2E-8E8E-C42C-49BA-C31D6AB2C302}"/>
              </a:ext>
            </a:extLst>
          </p:cNvPr>
          <p:cNvPicPr>
            <a:picLocks noChangeAspect="1"/>
          </p:cNvPicPr>
          <p:nvPr/>
        </p:nvPicPr>
        <p:blipFill>
          <a:blip r:embed="rId3"/>
          <a:stretch>
            <a:fillRect/>
          </a:stretch>
        </p:blipFill>
        <p:spPr>
          <a:xfrm>
            <a:off x="0" y="2897257"/>
            <a:ext cx="3436025" cy="2595040"/>
          </a:xfrm>
          <a:prstGeom prst="rect">
            <a:avLst/>
          </a:prstGeom>
        </p:spPr>
      </p:pic>
      <p:pic>
        <p:nvPicPr>
          <p:cNvPr id="8" name="그림 7">
            <a:extLst>
              <a:ext uri="{FF2B5EF4-FFF2-40B4-BE49-F238E27FC236}">
                <a16:creationId xmlns:a16="http://schemas.microsoft.com/office/drawing/2014/main" id="{749D445E-0535-7A46-7A7F-A4C813FE87A4}"/>
              </a:ext>
            </a:extLst>
          </p:cNvPr>
          <p:cNvPicPr>
            <a:picLocks noChangeAspect="1"/>
          </p:cNvPicPr>
          <p:nvPr/>
        </p:nvPicPr>
        <p:blipFill>
          <a:blip r:embed="rId4"/>
          <a:stretch>
            <a:fillRect/>
          </a:stretch>
        </p:blipFill>
        <p:spPr>
          <a:xfrm>
            <a:off x="3427158" y="3166652"/>
            <a:ext cx="5633526" cy="3112228"/>
          </a:xfrm>
          <a:prstGeom prst="rect">
            <a:avLst/>
          </a:prstGeom>
        </p:spPr>
      </p:pic>
      <p:sp>
        <p:nvSpPr>
          <p:cNvPr id="10" name="TextBox 9">
            <a:extLst>
              <a:ext uri="{FF2B5EF4-FFF2-40B4-BE49-F238E27FC236}">
                <a16:creationId xmlns:a16="http://schemas.microsoft.com/office/drawing/2014/main" id="{C2DD1739-3228-243D-2E50-98E3FF109DFE}"/>
              </a:ext>
            </a:extLst>
          </p:cNvPr>
          <p:cNvSpPr txBox="1"/>
          <p:nvPr/>
        </p:nvSpPr>
        <p:spPr>
          <a:xfrm>
            <a:off x="3544570" y="6359459"/>
            <a:ext cx="5436870" cy="461665"/>
          </a:xfrm>
          <a:prstGeom prst="rect">
            <a:avLst/>
          </a:prstGeom>
          <a:noFill/>
        </p:spPr>
        <p:txBody>
          <a:bodyPr wrap="square">
            <a:spAutoFit/>
          </a:bodyPr>
          <a:lstStyle/>
          <a:p>
            <a:pPr lvl="1">
              <a:buFont typeface="Wingdings" pitchFamily="2" charset="2"/>
              <a:buChar char="§"/>
            </a:pPr>
            <a:r>
              <a:rPr lang="en-US" altLang="ko-KR" sz="800" dirty="0">
                <a:ea typeface="GyeonggiTitleOTF Medium" panose="02020603020101020101" pitchFamily="18" charset="-127"/>
                <a:hlinkClick r:id="rId5"/>
              </a:rPr>
              <a:t>https://cloud.google.com/blog/topics/partners/build-intelligent-apps-with-neo4j-and-google-generative-ai?hl=en</a:t>
            </a:r>
          </a:p>
          <a:p>
            <a:pPr lvl="1">
              <a:buFont typeface="Wingdings" pitchFamily="2" charset="2"/>
              <a:buChar char="§"/>
            </a:pPr>
            <a:r>
              <a:rPr lang="en-US" altLang="ko-KR" sz="800" dirty="0">
                <a:ea typeface="GyeonggiTitleOTF Medium" panose="02020603020101020101" pitchFamily="18" charset="-127"/>
                <a:hlinkClick r:id="rId5"/>
              </a:rPr>
              <a:t>https://medium.com/neo4j/knowledge-graph-based-chatbot-with-gpt-3-and-neo4j-c4ebbd325ed</a:t>
            </a:r>
            <a:endParaRPr lang="en-US" altLang="ko-KR" sz="800" dirty="0">
              <a:ea typeface="GyeonggiTitleOTF Medium" panose="02020603020101020101" pitchFamily="18" charset="-127"/>
            </a:endParaRPr>
          </a:p>
          <a:p>
            <a:pPr lvl="1">
              <a:buFont typeface="Wingdings" pitchFamily="2" charset="2"/>
              <a:buChar char="§"/>
            </a:pPr>
            <a:endParaRPr lang="en-US" altLang="ko-KR" sz="800" dirty="0">
              <a:ea typeface="GyeonggiTitleOTF Medium" panose="02020603020101020101" pitchFamily="18" charset="-127"/>
            </a:endParaRPr>
          </a:p>
        </p:txBody>
      </p:sp>
    </p:spTree>
    <p:extLst>
      <p:ext uri="{BB962C8B-B14F-4D97-AF65-F5344CB8AC3E}">
        <p14:creationId xmlns:p14="http://schemas.microsoft.com/office/powerpoint/2010/main" val="210982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US" altLang="ko-Kore-KR" sz="3200" dirty="0">
                <a:ea typeface="GyeonggiTitleOTF Medium" panose="02020603020101020101" pitchFamily="18" charset="-127"/>
              </a:rPr>
              <a:t>Multiple</a:t>
            </a:r>
            <a:r>
              <a:rPr kumimoji="1" lang="ko-KR" altLang="en-US" sz="3200" dirty="0">
                <a:ea typeface="GyeonggiTitleOTF Medium" panose="02020603020101020101" pitchFamily="18" charset="-127"/>
              </a:rPr>
              <a:t> </a:t>
            </a:r>
            <a:r>
              <a:rPr kumimoji="1" lang="en-US" altLang="ko-Kore-KR" sz="3200" dirty="0">
                <a:ea typeface="GyeonggiTitleOTF Medium" panose="02020603020101020101" pitchFamily="18" charset="-127"/>
              </a:rPr>
              <a:t>Chains of Thought</a:t>
            </a:r>
            <a:endParaRPr kumimoji="1" lang="en" altLang="ko-Kore-KR" sz="3200" dirty="0">
              <a:ea typeface="GyeonggiTitleOTF Medium" panose="02020603020101020101" pitchFamily="18" charset="-127"/>
            </a:endParaRPr>
          </a:p>
        </p:txBody>
      </p:sp>
      <p:sp>
        <p:nvSpPr>
          <p:cNvPr id="3" name="내용 개체 틀 2">
            <a:extLst>
              <a:ext uri="{FF2B5EF4-FFF2-40B4-BE49-F238E27FC236}">
                <a16:creationId xmlns:a16="http://schemas.microsoft.com/office/drawing/2014/main" id="{58A7CFBD-D486-2BF1-70BB-833A232EED15}"/>
              </a:ext>
            </a:extLst>
          </p:cNvPr>
          <p:cNvSpPr>
            <a:spLocks noGrp="1"/>
          </p:cNvSpPr>
          <p:nvPr>
            <p:ph idx="1"/>
          </p:nvPr>
        </p:nvSpPr>
        <p:spPr>
          <a:xfrm>
            <a:off x="628650" y="1358153"/>
            <a:ext cx="7886700" cy="1702039"/>
          </a:xfrm>
        </p:spPr>
        <p:txBody>
          <a:bodyPr>
            <a:normAutofit/>
          </a:bodyPr>
          <a:lstStyle/>
          <a:p>
            <a:pPr>
              <a:buFont typeface="Wingdings" pitchFamily="2" charset="2"/>
              <a:buChar char="v"/>
            </a:pPr>
            <a:r>
              <a:rPr lang="en" altLang="ko-Kore-KR" sz="2000" dirty="0">
                <a:latin typeface="GyeonggiTitleOTF Medium" panose="02020603020101020101" pitchFamily="18" charset="-127"/>
                <a:ea typeface="GyeonggiTitleOTF Medium" panose="02020603020101020101" pitchFamily="18" charset="-127"/>
              </a:rPr>
              <a:t>LLM</a:t>
            </a:r>
            <a:r>
              <a:rPr lang="ko-KR" altLang="en-US" sz="2000" dirty="0">
                <a:latin typeface="GyeonggiTitleOTF Medium" panose="02020603020101020101" pitchFamily="18" charset="-127"/>
                <a:ea typeface="GyeonggiTitleOTF Medium" panose="02020603020101020101" pitchFamily="18" charset="-127"/>
              </a:rPr>
              <a:t>을 사용하여</a:t>
            </a:r>
            <a:r>
              <a:rPr lang="en-US" altLang="ko-KR" sz="2000" dirty="0">
                <a:latin typeface="GyeonggiTitleOTF Medium" panose="02020603020101020101" pitchFamily="18" charset="-127"/>
                <a:ea typeface="GyeonggiTitleOTF Medium" panose="02020603020101020101" pitchFamily="18" charset="-127"/>
              </a:rPr>
              <a:t>, </a:t>
            </a:r>
            <a:r>
              <a:rPr lang="ko-KR" altLang="en-US" sz="2000" dirty="0">
                <a:latin typeface="GyeonggiTitleOTF Medium" panose="02020603020101020101" pitchFamily="18" charset="-127"/>
                <a:ea typeface="GyeonggiTitleOTF Medium" panose="02020603020101020101" pitchFamily="18" charset="-127"/>
              </a:rPr>
              <a:t>다중 추론</a:t>
            </a:r>
            <a:endParaRPr lang="en-US" altLang="ko-KR" sz="2000" dirty="0">
              <a:latin typeface="GyeonggiTitleOTF Medium" panose="02020603020101020101" pitchFamily="18" charset="-127"/>
              <a:ea typeface="GyeonggiTitleOTF Medium" panose="02020603020101020101" pitchFamily="18" charset="-127"/>
            </a:endParaRPr>
          </a:p>
          <a:p>
            <a:pPr>
              <a:buFont typeface="Wingdings" pitchFamily="2" charset="2"/>
              <a:buChar char="v"/>
            </a:pPr>
            <a:endParaRPr lang="en" altLang="ko-Kore-KR" sz="2000" dirty="0">
              <a:latin typeface="GyeonggiTitleOTF Medium" panose="02020603020101020101" pitchFamily="18" charset="-127"/>
              <a:ea typeface="GyeonggiTitleOTF Medium" panose="02020603020101020101" pitchFamily="18" charset="-127"/>
            </a:endParaRPr>
          </a:p>
        </p:txBody>
      </p:sp>
      <p:pic>
        <p:nvPicPr>
          <p:cNvPr id="1026" name="Picture 2" descr="Alt text">
            <a:extLst>
              <a:ext uri="{FF2B5EF4-FFF2-40B4-BE49-F238E27FC236}">
                <a16:creationId xmlns:a16="http://schemas.microsoft.com/office/drawing/2014/main" id="{E4478209-6D66-F8A6-1346-398405A05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405" y="2045128"/>
            <a:ext cx="7235190" cy="40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3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 altLang="ko-Kore-KR" sz="3200" dirty="0" err="1">
                <a:ea typeface="GyeonggiTitleOTF Medium" panose="02020603020101020101" pitchFamily="18" charset="-127"/>
              </a:rPr>
              <a:t>NaLLM</a:t>
            </a:r>
            <a:r>
              <a:rPr kumimoji="1" lang="ko-KR" altLang="en-US" sz="3200" dirty="0">
                <a:ea typeface="GyeonggiTitleOTF Medium" panose="02020603020101020101" pitchFamily="18" charset="-127"/>
              </a:rPr>
              <a:t> 코드분석</a:t>
            </a:r>
            <a:endParaRPr kumimoji="1" lang="en" altLang="ko-Kore-KR" sz="3200" dirty="0">
              <a:ea typeface="GyeonggiTitleOTF Medium" panose="02020603020101020101" pitchFamily="18" charset="-127"/>
            </a:endParaRPr>
          </a:p>
        </p:txBody>
      </p:sp>
      <p:sp>
        <p:nvSpPr>
          <p:cNvPr id="3" name="내용 개체 틀 2">
            <a:extLst>
              <a:ext uri="{FF2B5EF4-FFF2-40B4-BE49-F238E27FC236}">
                <a16:creationId xmlns:a16="http://schemas.microsoft.com/office/drawing/2014/main" id="{58A7CFBD-D486-2BF1-70BB-833A232EED15}"/>
              </a:ext>
            </a:extLst>
          </p:cNvPr>
          <p:cNvSpPr>
            <a:spLocks noGrp="1"/>
          </p:cNvSpPr>
          <p:nvPr>
            <p:ph idx="1"/>
          </p:nvPr>
        </p:nvSpPr>
        <p:spPr>
          <a:xfrm>
            <a:off x="628650" y="1358153"/>
            <a:ext cx="7886700" cy="4818810"/>
          </a:xfrm>
        </p:spPr>
        <p:txBody>
          <a:bodyPr>
            <a:normAutofit/>
          </a:bodyPr>
          <a:lstStyle/>
          <a:p>
            <a:pPr>
              <a:buFont typeface="Wingdings" pitchFamily="2" charset="2"/>
              <a:buChar char="v"/>
            </a:pPr>
            <a:r>
              <a:rPr lang="en" altLang="ko-Kore-KR" sz="2000" dirty="0">
                <a:latin typeface="GyeonggiTitleOTF Medium" panose="02020603020101020101" pitchFamily="18" charset="-127"/>
                <a:ea typeface="GyeonggiTitleOTF Medium" panose="02020603020101020101" pitchFamily="18" charset="-127"/>
              </a:rPr>
              <a:t>@</a:t>
            </a:r>
            <a:r>
              <a:rPr lang="en" altLang="ko-Kore-KR" sz="2000" dirty="0" err="1">
                <a:latin typeface="GyeonggiTitleOTF Medium" panose="02020603020101020101" pitchFamily="18" charset="-127"/>
                <a:ea typeface="GyeonggiTitleOTF Medium" panose="02020603020101020101" pitchFamily="18" charset="-127"/>
              </a:rPr>
              <a:t>app.websocket</a:t>
            </a:r>
            <a:r>
              <a:rPr lang="en" altLang="ko-Kore-KR" sz="2000" dirty="0">
                <a:latin typeface="GyeonggiTitleOTF Medium" panose="02020603020101020101" pitchFamily="18" charset="-127"/>
                <a:ea typeface="GyeonggiTitleOTF Medium" panose="02020603020101020101" pitchFamily="18" charset="-127"/>
              </a:rPr>
              <a:t>("/text2text")</a:t>
            </a:r>
          </a:p>
          <a:p>
            <a:pPr lvl="1">
              <a:buFont typeface="Wingdings" pitchFamily="2" charset="2"/>
              <a:buChar char="§"/>
            </a:pPr>
            <a:r>
              <a:rPr lang="en-US" altLang="ko-KR" sz="1600" dirty="0">
                <a:latin typeface="GyeonggiTitleOTF Medium" panose="02020603020101020101" pitchFamily="18" charset="-127"/>
                <a:ea typeface="GyeonggiTitleOTF Medium" panose="02020603020101020101" pitchFamily="18" charset="-127"/>
              </a:rPr>
              <a:t>1.</a:t>
            </a:r>
            <a:r>
              <a:rPr lang="ko-KR" altLang="en-US" sz="1600" dirty="0">
                <a:latin typeface="GyeonggiTitleOTF Medium" panose="02020603020101020101" pitchFamily="18" charset="-127"/>
                <a:ea typeface="GyeonggiTitleOTF Medium" panose="02020603020101020101" pitchFamily="18" charset="-127"/>
              </a:rPr>
              <a:t> 사용자의 질문을 받아 </a:t>
            </a:r>
            <a:endParaRPr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lang="en-US" altLang="ko-KR" sz="1600" dirty="0">
                <a:ea typeface="GyeonggiTitleOTF Medium" panose="02020603020101020101" pitchFamily="18" charset="-127"/>
              </a:rPr>
              <a:t>2.</a:t>
            </a:r>
            <a:r>
              <a:rPr lang="ko-KR" altLang="en-US" sz="1600" dirty="0">
                <a:ea typeface="GyeonggiTitleOTF Medium" panose="02020603020101020101" pitchFamily="18" charset="-127"/>
              </a:rPr>
              <a:t> </a:t>
            </a:r>
            <a:r>
              <a:rPr lang="ko-KR" altLang="en-US" sz="1600" dirty="0">
                <a:latin typeface="GyeonggiTitleOTF Medium" panose="02020603020101020101" pitchFamily="18" charset="-127"/>
                <a:ea typeface="GyeonggiTitleOTF Medium" panose="02020603020101020101" pitchFamily="18" charset="-127"/>
              </a:rPr>
              <a:t>지식그래프에서 질문과 관련된 정보를 찾기 위한 </a:t>
            </a:r>
            <a:r>
              <a:rPr lang="en-US" altLang="ko-KR" sz="1600" dirty="0">
                <a:latin typeface="GyeonggiTitleOTF Medium" panose="02020603020101020101" pitchFamily="18" charset="-127"/>
                <a:ea typeface="GyeonggiTitleOTF Medium" panose="02020603020101020101" pitchFamily="18" charset="-127"/>
              </a:rPr>
              <a:t>Cypher </a:t>
            </a:r>
            <a:r>
              <a:rPr lang="ko-KR" altLang="en-US" sz="1600" dirty="0">
                <a:latin typeface="GyeonggiTitleOTF Medium" panose="02020603020101020101" pitchFamily="18" charset="-127"/>
                <a:ea typeface="GyeonggiTitleOTF Medium" panose="02020603020101020101" pitchFamily="18" charset="-127"/>
              </a:rPr>
              <a:t>문을 생성하고</a:t>
            </a:r>
            <a:r>
              <a:rPr lang="en-US" altLang="ko-KR" sz="1600" dirty="0">
                <a:latin typeface="GyeonggiTitleOTF Medium" panose="02020603020101020101" pitchFamily="18" charset="-127"/>
                <a:ea typeface="GyeonggiTitleOTF Medium" panose="02020603020101020101" pitchFamily="18" charset="-127"/>
              </a:rPr>
              <a:t>,</a:t>
            </a:r>
            <a:endParaRPr lang="en-US" altLang="ko-KR" sz="1600" dirty="0">
              <a:ea typeface="GyeonggiTitleOTF Medium" panose="02020603020101020101" pitchFamily="18" charset="-127"/>
            </a:endParaRPr>
          </a:p>
          <a:p>
            <a:pPr lvl="1">
              <a:buFont typeface="Wingdings" pitchFamily="2" charset="2"/>
              <a:buChar char="§"/>
            </a:pPr>
            <a:r>
              <a:rPr lang="en-US" altLang="ko-KR" sz="1600" dirty="0">
                <a:ea typeface="GyeonggiTitleOTF Medium" panose="02020603020101020101" pitchFamily="18" charset="-127"/>
              </a:rPr>
              <a:t>3.</a:t>
            </a:r>
            <a:r>
              <a:rPr lang="ko-KR" altLang="en-US" sz="1600" dirty="0">
                <a:ea typeface="GyeonggiTitleOTF Medium" panose="02020603020101020101" pitchFamily="18" charset="-127"/>
              </a:rPr>
              <a:t> 해당 </a:t>
            </a:r>
            <a:r>
              <a:rPr lang="en-US" altLang="ko-KR" sz="1600" dirty="0">
                <a:ea typeface="GyeonggiTitleOTF Medium" panose="02020603020101020101" pitchFamily="18" charset="-127"/>
              </a:rPr>
              <a:t>Cypher</a:t>
            </a:r>
            <a:r>
              <a:rPr lang="ko-KR" altLang="en-US" sz="1600" dirty="0">
                <a:ea typeface="GyeonggiTitleOTF Medium" panose="02020603020101020101" pitchFamily="18" charset="-127"/>
              </a:rPr>
              <a:t>문을 통해 관련 정보를 찾는다</a:t>
            </a:r>
            <a:r>
              <a:rPr lang="en-US" altLang="ko-KR" sz="1600" dirty="0">
                <a:ea typeface="GyeonggiTitleOTF Medium" panose="02020603020101020101" pitchFamily="18" charset="-127"/>
              </a:rPr>
              <a:t>.</a:t>
            </a:r>
          </a:p>
          <a:p>
            <a:pPr lvl="1">
              <a:buFont typeface="Wingdings" pitchFamily="2" charset="2"/>
              <a:buChar char="§"/>
            </a:pPr>
            <a:r>
              <a:rPr lang="en-US" altLang="ko-KR" sz="1600" dirty="0">
                <a:ea typeface="GyeonggiTitleOTF Medium" panose="02020603020101020101" pitchFamily="18" charset="-127"/>
              </a:rPr>
              <a:t>4.</a:t>
            </a:r>
            <a:r>
              <a:rPr lang="ko-KR" altLang="en-US" sz="1600" dirty="0">
                <a:ea typeface="GyeonggiTitleOTF Medium" panose="02020603020101020101" pitchFamily="18" charset="-127"/>
              </a:rPr>
              <a:t> 관련 정보를 사용하여 답변을 생성한다</a:t>
            </a:r>
            <a:r>
              <a:rPr lang="en-US" altLang="ko-KR" sz="1600" dirty="0">
                <a:ea typeface="GyeonggiTitleOTF Medium" panose="02020603020101020101" pitchFamily="18" charset="-127"/>
              </a:rPr>
              <a:t>.</a:t>
            </a:r>
          </a:p>
          <a:p>
            <a:pPr lvl="1">
              <a:buFont typeface="Wingdings" pitchFamily="2" charset="2"/>
              <a:buChar char="v"/>
            </a:pPr>
            <a:endParaRPr lang="en" altLang="ko-Kore-KR" sz="1600" dirty="0">
              <a:latin typeface="GyeonggiTitleOTF Medium" panose="02020603020101020101" pitchFamily="18" charset="-127"/>
              <a:ea typeface="GyeonggiTitleOTF Medium" panose="02020603020101020101" pitchFamily="18" charset="-127"/>
            </a:endParaRPr>
          </a:p>
          <a:p>
            <a:endParaRPr lang="ko-Kore-KR" altLang="en-US" sz="2400" dirty="0">
              <a:latin typeface="GyeonggiTitleOTF Medium" panose="02020603020101020101" pitchFamily="18" charset="-127"/>
              <a:ea typeface="GyeonggiTitleOTF Medium" panose="02020603020101020101" pitchFamily="18" charset="-127"/>
            </a:endParaRPr>
          </a:p>
        </p:txBody>
      </p:sp>
      <p:pic>
        <p:nvPicPr>
          <p:cNvPr id="7" name="그림 6">
            <a:extLst>
              <a:ext uri="{FF2B5EF4-FFF2-40B4-BE49-F238E27FC236}">
                <a16:creationId xmlns:a16="http://schemas.microsoft.com/office/drawing/2014/main" id="{042BDB38-CDB9-D5CC-9462-C08CC394E727}"/>
              </a:ext>
            </a:extLst>
          </p:cNvPr>
          <p:cNvPicPr>
            <a:picLocks noChangeAspect="1"/>
          </p:cNvPicPr>
          <p:nvPr/>
        </p:nvPicPr>
        <p:blipFill>
          <a:blip r:embed="rId3"/>
          <a:stretch>
            <a:fillRect/>
          </a:stretch>
        </p:blipFill>
        <p:spPr>
          <a:xfrm>
            <a:off x="1732989" y="3337952"/>
            <a:ext cx="5678021" cy="2839011"/>
          </a:xfrm>
          <a:prstGeom prst="rect">
            <a:avLst/>
          </a:prstGeom>
        </p:spPr>
      </p:pic>
    </p:spTree>
    <p:extLst>
      <p:ext uri="{BB962C8B-B14F-4D97-AF65-F5344CB8AC3E}">
        <p14:creationId xmlns:p14="http://schemas.microsoft.com/office/powerpoint/2010/main" val="143267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 altLang="ko-Kore-KR" sz="3200" dirty="0" err="1">
                <a:ea typeface="GyeonggiTitleOTF Medium" panose="02020603020101020101" pitchFamily="18" charset="-127"/>
              </a:rPr>
              <a:t>NaLLM</a:t>
            </a:r>
            <a:r>
              <a:rPr kumimoji="1" lang="ko-KR" altLang="en-US" sz="3200" dirty="0">
                <a:ea typeface="GyeonggiTitleOTF Medium" panose="02020603020101020101" pitchFamily="18" charset="-127"/>
              </a:rPr>
              <a:t> 코드분석</a:t>
            </a:r>
            <a:endParaRPr kumimoji="1" lang="en" altLang="ko-Kore-KR" sz="3200" dirty="0">
              <a:ea typeface="GyeonggiTitleOTF Medium" panose="02020603020101020101" pitchFamily="18" charset="-127"/>
            </a:endParaRPr>
          </a:p>
        </p:txBody>
      </p:sp>
      <p:sp>
        <p:nvSpPr>
          <p:cNvPr id="3" name="내용 개체 틀 2">
            <a:extLst>
              <a:ext uri="{FF2B5EF4-FFF2-40B4-BE49-F238E27FC236}">
                <a16:creationId xmlns:a16="http://schemas.microsoft.com/office/drawing/2014/main" id="{58A7CFBD-D486-2BF1-70BB-833A232EED15}"/>
              </a:ext>
            </a:extLst>
          </p:cNvPr>
          <p:cNvSpPr>
            <a:spLocks noGrp="1"/>
          </p:cNvSpPr>
          <p:nvPr>
            <p:ph idx="1"/>
          </p:nvPr>
        </p:nvSpPr>
        <p:spPr>
          <a:xfrm>
            <a:off x="628650" y="1358153"/>
            <a:ext cx="7886700" cy="4818810"/>
          </a:xfrm>
        </p:spPr>
        <p:txBody>
          <a:bodyPr>
            <a:normAutofit/>
          </a:bodyPr>
          <a:lstStyle/>
          <a:p>
            <a:pPr>
              <a:buFont typeface="Wingdings" pitchFamily="2" charset="2"/>
              <a:buChar char="v"/>
            </a:pPr>
            <a:r>
              <a:rPr lang="en" altLang="ko-Kore-KR" sz="2000" dirty="0">
                <a:latin typeface="GyeonggiTitleOTF Medium" panose="02020603020101020101" pitchFamily="18" charset="-127"/>
                <a:ea typeface="GyeonggiTitleOTF Medium" panose="02020603020101020101" pitchFamily="18" charset="-127"/>
              </a:rPr>
              <a:t>@</a:t>
            </a:r>
            <a:r>
              <a:rPr lang="en" altLang="ko-Kore-KR" sz="2000" dirty="0" err="1">
                <a:latin typeface="GyeonggiTitleOTF Medium" panose="02020603020101020101" pitchFamily="18" charset="-127"/>
                <a:ea typeface="GyeonggiTitleOTF Medium" panose="02020603020101020101" pitchFamily="18" charset="-127"/>
              </a:rPr>
              <a:t>app.websocket</a:t>
            </a:r>
            <a:r>
              <a:rPr lang="en" altLang="ko-Kore-KR" sz="2000" dirty="0">
                <a:latin typeface="GyeonggiTitleOTF Medium" panose="02020603020101020101" pitchFamily="18" charset="-127"/>
                <a:ea typeface="GyeonggiTitleOTF Medium" panose="02020603020101020101" pitchFamily="18" charset="-127"/>
              </a:rPr>
              <a:t>("/text2text")</a:t>
            </a:r>
          </a:p>
          <a:p>
            <a:pPr lvl="1">
              <a:buFont typeface="Wingdings" pitchFamily="2" charset="2"/>
              <a:buChar char="§"/>
            </a:pPr>
            <a:r>
              <a:rPr lang="en-US" altLang="ko-KR" sz="1600" dirty="0">
                <a:latin typeface="GyeonggiTitleOTF Medium" panose="02020603020101020101" pitchFamily="18" charset="-127"/>
                <a:ea typeface="GyeonggiTitleOTF Medium" panose="02020603020101020101" pitchFamily="18" charset="-127"/>
              </a:rPr>
              <a:t>1.</a:t>
            </a:r>
            <a:r>
              <a:rPr lang="ko-KR" altLang="en-US" sz="1600" dirty="0">
                <a:latin typeface="GyeonggiTitleOTF Medium" panose="02020603020101020101" pitchFamily="18" charset="-127"/>
                <a:ea typeface="GyeonggiTitleOTF Medium" panose="02020603020101020101" pitchFamily="18" charset="-127"/>
              </a:rPr>
              <a:t> 사용자의 질문을 받아 </a:t>
            </a:r>
            <a:endParaRPr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r>
              <a:rPr lang="en-US" altLang="ko-KR" sz="1600" dirty="0">
                <a:ea typeface="GyeonggiTitleOTF Medium" panose="02020603020101020101" pitchFamily="18" charset="-127"/>
              </a:rPr>
              <a:t>2.</a:t>
            </a:r>
            <a:r>
              <a:rPr lang="ko-KR" altLang="en-US" sz="1600" dirty="0">
                <a:ea typeface="GyeonggiTitleOTF Medium" panose="02020603020101020101" pitchFamily="18" charset="-127"/>
              </a:rPr>
              <a:t> </a:t>
            </a:r>
            <a:r>
              <a:rPr lang="ko-KR" altLang="en-US" sz="1600" dirty="0">
                <a:latin typeface="GyeonggiTitleOTF Medium" panose="02020603020101020101" pitchFamily="18" charset="-127"/>
                <a:ea typeface="GyeonggiTitleOTF Medium" panose="02020603020101020101" pitchFamily="18" charset="-127"/>
              </a:rPr>
              <a:t>지식그래프에서</a:t>
            </a:r>
            <a:r>
              <a:rPr lang="en-US" altLang="ko-KR" sz="1600" dirty="0">
                <a:latin typeface="GyeonggiTitleOTF Medium" panose="02020603020101020101" pitchFamily="18" charset="-127"/>
                <a:ea typeface="GyeonggiTitleOTF Medium" panose="02020603020101020101" pitchFamily="18" charset="-127"/>
              </a:rPr>
              <a:t> </a:t>
            </a:r>
            <a:r>
              <a:rPr lang="ko-KR" altLang="en-US" sz="1600" dirty="0">
                <a:latin typeface="GyeonggiTitleOTF Medium" panose="02020603020101020101" pitchFamily="18" charset="-127"/>
                <a:ea typeface="GyeonggiTitleOTF Medium" panose="02020603020101020101" pitchFamily="18" charset="-127"/>
              </a:rPr>
              <a:t>질문과 </a:t>
            </a:r>
            <a:r>
              <a:rPr lang="ko-KR" altLang="en-US" sz="1600" dirty="0">
                <a:ea typeface="GyeonggiTitleOTF Medium" panose="02020603020101020101" pitchFamily="18" charset="-127"/>
              </a:rPr>
              <a:t>관련된</a:t>
            </a:r>
            <a:r>
              <a:rPr lang="ko-KR" altLang="en-US" sz="1600" dirty="0">
                <a:latin typeface="GyeonggiTitleOTF Medium" panose="02020603020101020101" pitchFamily="18" charset="-127"/>
                <a:ea typeface="GyeonggiTitleOTF Medium" panose="02020603020101020101" pitchFamily="18" charset="-127"/>
              </a:rPr>
              <a:t> 정보를 찾기 위한 </a:t>
            </a:r>
            <a:r>
              <a:rPr lang="en-US" altLang="ko-KR" sz="1600" dirty="0">
                <a:latin typeface="GyeonggiTitleOTF Medium" panose="02020603020101020101" pitchFamily="18" charset="-127"/>
                <a:ea typeface="GyeonggiTitleOTF Medium" panose="02020603020101020101" pitchFamily="18" charset="-127"/>
              </a:rPr>
              <a:t>Cypher </a:t>
            </a:r>
            <a:r>
              <a:rPr lang="ko-KR" altLang="en-US" sz="1600" dirty="0">
                <a:latin typeface="GyeonggiTitleOTF Medium" panose="02020603020101020101" pitchFamily="18" charset="-127"/>
                <a:ea typeface="GyeonggiTitleOTF Medium" panose="02020603020101020101" pitchFamily="18" charset="-127"/>
              </a:rPr>
              <a:t>문을 생성하고</a:t>
            </a:r>
            <a:r>
              <a:rPr lang="en-US" altLang="ko-KR" sz="1600" dirty="0">
                <a:latin typeface="GyeonggiTitleOTF Medium" panose="02020603020101020101" pitchFamily="18" charset="-127"/>
                <a:ea typeface="GyeonggiTitleOTF Medium" panose="02020603020101020101" pitchFamily="18" charset="-127"/>
              </a:rPr>
              <a:t>,</a:t>
            </a:r>
          </a:p>
          <a:p>
            <a:pPr lvl="1">
              <a:buFont typeface="Wingdings" pitchFamily="2" charset="2"/>
              <a:buChar char="§"/>
            </a:pPr>
            <a:r>
              <a:rPr lang="en-US" altLang="ko-KR" sz="1600" dirty="0">
                <a:latin typeface="GyeonggiTitleOTF Medium" panose="02020603020101020101" pitchFamily="18" charset="-127"/>
                <a:ea typeface="GyeonggiTitleOTF Medium" panose="02020603020101020101" pitchFamily="18" charset="-127"/>
              </a:rPr>
              <a:t>3. </a:t>
            </a:r>
            <a:r>
              <a:rPr lang="ko-KR" altLang="en-US" sz="1600" dirty="0">
                <a:latin typeface="GyeonggiTitleOTF Medium" panose="02020603020101020101" pitchFamily="18" charset="-127"/>
                <a:ea typeface="GyeonggiTitleOTF Medium" panose="02020603020101020101" pitchFamily="18" charset="-127"/>
              </a:rPr>
              <a:t>해당 </a:t>
            </a:r>
            <a:r>
              <a:rPr lang="en" altLang="ko-Kore-KR" sz="1600" dirty="0">
                <a:latin typeface="GyeonggiTitleOTF Medium" panose="02020603020101020101" pitchFamily="18" charset="-127"/>
                <a:ea typeface="GyeonggiTitleOTF Medium" panose="02020603020101020101" pitchFamily="18" charset="-127"/>
              </a:rPr>
              <a:t>Cypher</a:t>
            </a:r>
            <a:r>
              <a:rPr lang="ko-KR" altLang="en-US" sz="1600" dirty="0">
                <a:latin typeface="GyeonggiTitleOTF Medium" panose="02020603020101020101" pitchFamily="18" charset="-127"/>
                <a:ea typeface="GyeonggiTitleOTF Medium" panose="02020603020101020101" pitchFamily="18" charset="-127"/>
              </a:rPr>
              <a:t>문을 통해 관련 정보를 찾는다</a:t>
            </a:r>
            <a:r>
              <a:rPr lang="en-US" altLang="ko-KR" sz="1600" dirty="0">
                <a:latin typeface="GyeonggiTitleOTF Medium" panose="02020603020101020101" pitchFamily="18" charset="-127"/>
                <a:ea typeface="GyeonggiTitleOTF Medium" panose="02020603020101020101" pitchFamily="18" charset="-127"/>
              </a:rPr>
              <a:t>.</a:t>
            </a:r>
            <a:endParaRPr lang="en" altLang="ko-Kore-KR" sz="1600" dirty="0">
              <a:latin typeface="GyeonggiTitleOTF Medium" panose="02020603020101020101" pitchFamily="18" charset="-127"/>
              <a:ea typeface="GyeonggiTitleOTF Medium" panose="02020603020101020101" pitchFamily="18" charset="-127"/>
            </a:endParaRPr>
          </a:p>
          <a:p>
            <a:endParaRPr lang="ko-Kore-KR" altLang="en-US" sz="2400" dirty="0">
              <a:latin typeface="GyeonggiTitleOTF Medium" panose="02020603020101020101" pitchFamily="18" charset="-127"/>
              <a:ea typeface="GyeonggiTitleOTF Medium" panose="02020603020101020101" pitchFamily="18" charset="-127"/>
            </a:endParaRPr>
          </a:p>
        </p:txBody>
      </p:sp>
      <p:pic>
        <p:nvPicPr>
          <p:cNvPr id="2" name="그림 1">
            <a:extLst>
              <a:ext uri="{FF2B5EF4-FFF2-40B4-BE49-F238E27FC236}">
                <a16:creationId xmlns:a16="http://schemas.microsoft.com/office/drawing/2014/main" id="{B1BBB15E-6167-0795-5357-10799060D701}"/>
              </a:ext>
            </a:extLst>
          </p:cNvPr>
          <p:cNvPicPr>
            <a:picLocks noChangeAspect="1"/>
          </p:cNvPicPr>
          <p:nvPr/>
        </p:nvPicPr>
        <p:blipFill>
          <a:blip r:embed="rId3"/>
          <a:stretch>
            <a:fillRect/>
          </a:stretch>
        </p:blipFill>
        <p:spPr>
          <a:xfrm>
            <a:off x="628650" y="2596802"/>
            <a:ext cx="7305115" cy="3057696"/>
          </a:xfrm>
          <a:prstGeom prst="rect">
            <a:avLst/>
          </a:prstGeom>
        </p:spPr>
      </p:pic>
      <p:pic>
        <p:nvPicPr>
          <p:cNvPr id="4" name="그림 3">
            <a:extLst>
              <a:ext uri="{FF2B5EF4-FFF2-40B4-BE49-F238E27FC236}">
                <a16:creationId xmlns:a16="http://schemas.microsoft.com/office/drawing/2014/main" id="{2E0D0603-57ED-9A94-01BC-000CCDA20240}"/>
              </a:ext>
            </a:extLst>
          </p:cNvPr>
          <p:cNvPicPr>
            <a:picLocks noChangeAspect="1"/>
          </p:cNvPicPr>
          <p:nvPr/>
        </p:nvPicPr>
        <p:blipFill>
          <a:blip r:embed="rId4"/>
          <a:stretch>
            <a:fillRect/>
          </a:stretch>
        </p:blipFill>
        <p:spPr>
          <a:xfrm>
            <a:off x="628650" y="5654498"/>
            <a:ext cx="7772400" cy="1044929"/>
          </a:xfrm>
          <a:prstGeom prst="rect">
            <a:avLst/>
          </a:prstGeom>
        </p:spPr>
      </p:pic>
      <p:sp>
        <p:nvSpPr>
          <p:cNvPr id="6" name="직사각형 5">
            <a:extLst>
              <a:ext uri="{FF2B5EF4-FFF2-40B4-BE49-F238E27FC236}">
                <a16:creationId xmlns:a16="http://schemas.microsoft.com/office/drawing/2014/main" id="{B1A545A9-189D-2786-12B9-8162D8C2BE18}"/>
              </a:ext>
            </a:extLst>
          </p:cNvPr>
          <p:cNvSpPr/>
          <p:nvPr/>
        </p:nvSpPr>
        <p:spPr>
          <a:xfrm>
            <a:off x="820276" y="2756648"/>
            <a:ext cx="3106265" cy="25549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F81E636A-6DF3-E5E1-C238-E1421E33CFCD}"/>
              </a:ext>
            </a:extLst>
          </p:cNvPr>
          <p:cNvSpPr/>
          <p:nvPr/>
        </p:nvSpPr>
        <p:spPr>
          <a:xfrm>
            <a:off x="2837335" y="4424083"/>
            <a:ext cx="3536571" cy="25549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744770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 altLang="ko-Kore-KR" sz="3200" dirty="0" err="1">
                <a:ea typeface="GyeonggiTitleOTF Medium" panose="02020603020101020101" pitchFamily="18" charset="-127"/>
              </a:rPr>
              <a:t>NaLLM</a:t>
            </a:r>
            <a:r>
              <a:rPr kumimoji="1" lang="ko-KR" altLang="en-US" sz="3200" dirty="0">
                <a:ea typeface="GyeonggiTitleOTF Medium" panose="02020603020101020101" pitchFamily="18" charset="-127"/>
              </a:rPr>
              <a:t> 코드분석</a:t>
            </a:r>
            <a:endParaRPr kumimoji="1" lang="en" altLang="ko-Kore-KR" sz="3200" dirty="0">
              <a:ea typeface="GyeonggiTitleOTF Medium" panose="02020603020101020101" pitchFamily="18" charset="-127"/>
            </a:endParaRPr>
          </a:p>
        </p:txBody>
      </p:sp>
      <p:sp>
        <p:nvSpPr>
          <p:cNvPr id="3" name="내용 개체 틀 2">
            <a:extLst>
              <a:ext uri="{FF2B5EF4-FFF2-40B4-BE49-F238E27FC236}">
                <a16:creationId xmlns:a16="http://schemas.microsoft.com/office/drawing/2014/main" id="{58A7CFBD-D486-2BF1-70BB-833A232EED15}"/>
              </a:ext>
            </a:extLst>
          </p:cNvPr>
          <p:cNvSpPr>
            <a:spLocks noGrp="1"/>
          </p:cNvSpPr>
          <p:nvPr>
            <p:ph idx="1"/>
          </p:nvPr>
        </p:nvSpPr>
        <p:spPr>
          <a:xfrm>
            <a:off x="628650" y="1358153"/>
            <a:ext cx="7886700" cy="4818810"/>
          </a:xfrm>
        </p:spPr>
        <p:txBody>
          <a:bodyPr>
            <a:normAutofit/>
          </a:bodyPr>
          <a:lstStyle/>
          <a:p>
            <a:pPr>
              <a:buFont typeface="Wingdings" pitchFamily="2" charset="2"/>
              <a:buChar char="v"/>
            </a:pPr>
            <a:r>
              <a:rPr lang="en" altLang="ko-Kore-KR" sz="2000" dirty="0">
                <a:latin typeface="GyeonggiTitleOTF Medium" panose="02020603020101020101" pitchFamily="18" charset="-127"/>
                <a:ea typeface="GyeonggiTitleOTF Medium" panose="02020603020101020101" pitchFamily="18" charset="-127"/>
              </a:rPr>
              <a:t>@</a:t>
            </a:r>
            <a:r>
              <a:rPr lang="en" altLang="ko-Kore-KR" sz="2000" dirty="0" err="1">
                <a:latin typeface="GyeonggiTitleOTF Medium" panose="02020603020101020101" pitchFamily="18" charset="-127"/>
                <a:ea typeface="GyeonggiTitleOTF Medium" panose="02020603020101020101" pitchFamily="18" charset="-127"/>
              </a:rPr>
              <a:t>app.websocket</a:t>
            </a:r>
            <a:r>
              <a:rPr lang="en" altLang="ko-Kore-KR" sz="2000" dirty="0">
                <a:latin typeface="GyeonggiTitleOTF Medium" panose="02020603020101020101" pitchFamily="18" charset="-127"/>
                <a:ea typeface="GyeonggiTitleOTF Medium" panose="02020603020101020101" pitchFamily="18" charset="-127"/>
              </a:rPr>
              <a:t>("/text2text")</a:t>
            </a:r>
          </a:p>
          <a:p>
            <a:pPr lvl="1">
              <a:buFont typeface="Wingdings" pitchFamily="2" charset="2"/>
              <a:buChar char="§"/>
            </a:pPr>
            <a:r>
              <a:rPr lang="en-US" altLang="ko-KR" sz="1600" dirty="0">
                <a:ea typeface="GyeonggiTitleOTF Medium" panose="02020603020101020101" pitchFamily="18" charset="-127"/>
              </a:rPr>
              <a:t>2-1.</a:t>
            </a:r>
            <a:r>
              <a:rPr lang="ko-KR" altLang="en-US" sz="1600" dirty="0">
                <a:ea typeface="GyeonggiTitleOTF Medium" panose="02020603020101020101" pitchFamily="18" charset="-127"/>
              </a:rPr>
              <a:t> </a:t>
            </a:r>
            <a:r>
              <a:rPr lang="ko-KR" altLang="en-US" sz="1600" dirty="0">
                <a:latin typeface="GyeonggiTitleOTF Medium" panose="02020603020101020101" pitchFamily="18" charset="-127"/>
                <a:ea typeface="GyeonggiTitleOTF Medium" panose="02020603020101020101" pitchFamily="18" charset="-127"/>
              </a:rPr>
              <a:t>지식그래프에서</a:t>
            </a:r>
            <a:r>
              <a:rPr lang="en-US" altLang="ko-KR" sz="1600" dirty="0">
                <a:latin typeface="GyeonggiTitleOTF Medium" panose="02020603020101020101" pitchFamily="18" charset="-127"/>
                <a:ea typeface="GyeonggiTitleOTF Medium" panose="02020603020101020101" pitchFamily="18" charset="-127"/>
              </a:rPr>
              <a:t> </a:t>
            </a:r>
            <a:r>
              <a:rPr lang="ko-KR" altLang="en-US" sz="1600" dirty="0">
                <a:latin typeface="GyeonggiTitleOTF Medium" panose="02020603020101020101" pitchFamily="18" charset="-127"/>
                <a:ea typeface="GyeonggiTitleOTF Medium" panose="02020603020101020101" pitchFamily="18" charset="-127"/>
              </a:rPr>
              <a:t>질문과 </a:t>
            </a:r>
            <a:r>
              <a:rPr lang="ko-KR" altLang="en-US" sz="1600" dirty="0">
                <a:ea typeface="GyeonggiTitleOTF Medium" panose="02020603020101020101" pitchFamily="18" charset="-127"/>
              </a:rPr>
              <a:t>관련된</a:t>
            </a:r>
            <a:r>
              <a:rPr lang="ko-KR" altLang="en-US" sz="1600" dirty="0">
                <a:latin typeface="GyeonggiTitleOTF Medium" panose="02020603020101020101" pitchFamily="18" charset="-127"/>
                <a:ea typeface="GyeonggiTitleOTF Medium" panose="02020603020101020101" pitchFamily="18" charset="-127"/>
              </a:rPr>
              <a:t> 정보를 찾기 위한 </a:t>
            </a:r>
            <a:r>
              <a:rPr lang="en-US" altLang="ko-KR" sz="1600" dirty="0">
                <a:latin typeface="GyeonggiTitleOTF Medium" panose="02020603020101020101" pitchFamily="18" charset="-127"/>
                <a:ea typeface="GyeonggiTitleOTF Medium" panose="02020603020101020101" pitchFamily="18" charset="-127"/>
              </a:rPr>
              <a:t>Cypher </a:t>
            </a:r>
            <a:r>
              <a:rPr lang="ko-KR" altLang="en-US" sz="1600" dirty="0">
                <a:latin typeface="GyeonggiTitleOTF Medium" panose="02020603020101020101" pitchFamily="18" charset="-127"/>
                <a:ea typeface="GyeonggiTitleOTF Medium" panose="02020603020101020101" pitchFamily="18" charset="-127"/>
              </a:rPr>
              <a:t>문을 생성하기 위한 프롬프트</a:t>
            </a:r>
            <a:endParaRPr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endParaRPr lang="en-US" altLang="ko-KR" sz="1600" dirty="0">
              <a:latin typeface="GyeonggiTitleOTF Medium" panose="02020603020101020101" pitchFamily="18" charset="-127"/>
              <a:ea typeface="GyeonggiTitleOTF Medium" panose="02020603020101020101" pitchFamily="18" charset="-127"/>
            </a:endParaRPr>
          </a:p>
          <a:p>
            <a:pPr marL="457200" lvl="1" indent="0">
              <a:buNone/>
            </a:pPr>
            <a:endParaRPr lang="en" altLang="ko-Kore-KR" sz="1600" dirty="0">
              <a:latin typeface="GyeonggiTitleOTF Medium" panose="02020603020101020101" pitchFamily="18" charset="-127"/>
              <a:ea typeface="GyeonggiTitleOTF Medium" panose="02020603020101020101" pitchFamily="18" charset="-127"/>
            </a:endParaRPr>
          </a:p>
          <a:p>
            <a:pPr marL="0" indent="0">
              <a:buNone/>
            </a:pPr>
            <a:endParaRPr lang="ko-Kore-KR" altLang="en-US" sz="2400" dirty="0">
              <a:latin typeface="GyeonggiTitleOTF Medium" panose="02020603020101020101" pitchFamily="18" charset="-127"/>
              <a:ea typeface="GyeonggiTitleOTF Medium" panose="02020603020101020101" pitchFamily="18" charset="-127"/>
            </a:endParaRPr>
          </a:p>
        </p:txBody>
      </p:sp>
      <p:pic>
        <p:nvPicPr>
          <p:cNvPr id="7" name="그림 6">
            <a:extLst>
              <a:ext uri="{FF2B5EF4-FFF2-40B4-BE49-F238E27FC236}">
                <a16:creationId xmlns:a16="http://schemas.microsoft.com/office/drawing/2014/main" id="{C45644C2-FEDC-3115-C6B4-D764CDDBC900}"/>
              </a:ext>
            </a:extLst>
          </p:cNvPr>
          <p:cNvPicPr>
            <a:picLocks noChangeAspect="1"/>
          </p:cNvPicPr>
          <p:nvPr/>
        </p:nvPicPr>
        <p:blipFill>
          <a:blip r:embed="rId3"/>
          <a:stretch>
            <a:fillRect/>
          </a:stretch>
        </p:blipFill>
        <p:spPr>
          <a:xfrm>
            <a:off x="628650" y="2333756"/>
            <a:ext cx="7772400" cy="4159118"/>
          </a:xfrm>
          <a:prstGeom prst="rect">
            <a:avLst/>
          </a:prstGeom>
        </p:spPr>
      </p:pic>
    </p:spTree>
    <p:extLst>
      <p:ext uri="{BB962C8B-B14F-4D97-AF65-F5344CB8AC3E}">
        <p14:creationId xmlns:p14="http://schemas.microsoft.com/office/powerpoint/2010/main" val="2451518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BB48D2E-DC3B-77F8-546E-C46B2913956D}"/>
              </a:ext>
            </a:extLst>
          </p:cNvPr>
          <p:cNvSpPr txBox="1">
            <a:spLocks/>
          </p:cNvSpPr>
          <p:nvPr/>
        </p:nvSpPr>
        <p:spPr>
          <a:xfrm>
            <a:off x="628650" y="365126"/>
            <a:ext cx="7886700" cy="810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yeonggiTitleOTF Medium" panose="02020603020101020101" pitchFamily="18" charset="-127"/>
                <a:ea typeface="+mj-ea"/>
                <a:cs typeface="+mj-cs"/>
              </a:defRPr>
            </a:lvl1pPr>
          </a:lstStyle>
          <a:p>
            <a:pPr algn="ctr"/>
            <a:r>
              <a:rPr kumimoji="1" lang="en" altLang="ko-Kore-KR" sz="3200" dirty="0" err="1">
                <a:ea typeface="GyeonggiTitleOTF Medium" panose="02020603020101020101" pitchFamily="18" charset="-127"/>
              </a:rPr>
              <a:t>NaLLM</a:t>
            </a:r>
            <a:r>
              <a:rPr kumimoji="1" lang="ko-KR" altLang="en-US" sz="3200" dirty="0">
                <a:ea typeface="GyeonggiTitleOTF Medium" panose="02020603020101020101" pitchFamily="18" charset="-127"/>
              </a:rPr>
              <a:t> 코드분석</a:t>
            </a:r>
            <a:endParaRPr kumimoji="1" lang="en" altLang="ko-Kore-KR" sz="3200" dirty="0">
              <a:ea typeface="GyeonggiTitleOTF Medium" panose="02020603020101020101" pitchFamily="18" charset="-127"/>
            </a:endParaRPr>
          </a:p>
        </p:txBody>
      </p:sp>
      <p:sp>
        <p:nvSpPr>
          <p:cNvPr id="3" name="내용 개체 틀 2">
            <a:extLst>
              <a:ext uri="{FF2B5EF4-FFF2-40B4-BE49-F238E27FC236}">
                <a16:creationId xmlns:a16="http://schemas.microsoft.com/office/drawing/2014/main" id="{58A7CFBD-D486-2BF1-70BB-833A232EED15}"/>
              </a:ext>
            </a:extLst>
          </p:cNvPr>
          <p:cNvSpPr>
            <a:spLocks noGrp="1"/>
          </p:cNvSpPr>
          <p:nvPr>
            <p:ph idx="1"/>
          </p:nvPr>
        </p:nvSpPr>
        <p:spPr>
          <a:xfrm>
            <a:off x="628650" y="1358153"/>
            <a:ext cx="7886700" cy="4818810"/>
          </a:xfrm>
        </p:spPr>
        <p:txBody>
          <a:bodyPr>
            <a:normAutofit/>
          </a:bodyPr>
          <a:lstStyle/>
          <a:p>
            <a:pPr>
              <a:buFont typeface="Wingdings" pitchFamily="2" charset="2"/>
              <a:buChar char="v"/>
            </a:pPr>
            <a:r>
              <a:rPr lang="en" altLang="ko-Kore-KR" sz="2000" dirty="0">
                <a:latin typeface="GyeonggiTitleOTF Medium" panose="02020603020101020101" pitchFamily="18" charset="-127"/>
                <a:ea typeface="GyeonggiTitleOTF Medium" panose="02020603020101020101" pitchFamily="18" charset="-127"/>
              </a:rPr>
              <a:t>@</a:t>
            </a:r>
            <a:r>
              <a:rPr lang="en" altLang="ko-Kore-KR" sz="2000" dirty="0" err="1">
                <a:latin typeface="GyeonggiTitleOTF Medium" panose="02020603020101020101" pitchFamily="18" charset="-127"/>
                <a:ea typeface="GyeonggiTitleOTF Medium" panose="02020603020101020101" pitchFamily="18" charset="-127"/>
              </a:rPr>
              <a:t>app.websocket</a:t>
            </a:r>
            <a:r>
              <a:rPr lang="en" altLang="ko-Kore-KR" sz="2000" dirty="0">
                <a:latin typeface="GyeonggiTitleOTF Medium" panose="02020603020101020101" pitchFamily="18" charset="-127"/>
                <a:ea typeface="GyeonggiTitleOTF Medium" panose="02020603020101020101" pitchFamily="18" charset="-127"/>
              </a:rPr>
              <a:t>("/text2text")</a:t>
            </a:r>
          </a:p>
          <a:p>
            <a:pPr lvl="1">
              <a:buFont typeface="Wingdings" pitchFamily="2" charset="2"/>
              <a:buChar char="§"/>
            </a:pPr>
            <a:r>
              <a:rPr lang="en-US" altLang="ko-KR" sz="1600" dirty="0">
                <a:ea typeface="GyeonggiTitleOTF Medium" panose="02020603020101020101" pitchFamily="18" charset="-127"/>
              </a:rPr>
              <a:t>2-2.</a:t>
            </a:r>
            <a:r>
              <a:rPr lang="ko-KR" altLang="en-US" sz="1600" dirty="0">
                <a:ea typeface="GyeonggiTitleOTF Medium" panose="02020603020101020101" pitchFamily="18" charset="-127"/>
              </a:rPr>
              <a:t> </a:t>
            </a:r>
            <a:r>
              <a:rPr lang="ko-KR" altLang="en-US" sz="1600" dirty="0">
                <a:latin typeface="GyeonggiTitleOTF Medium" panose="02020603020101020101" pitchFamily="18" charset="-127"/>
                <a:ea typeface="GyeonggiTitleOTF Medium" panose="02020603020101020101" pitchFamily="18" charset="-127"/>
              </a:rPr>
              <a:t>프롬프트를 이용하여</a:t>
            </a:r>
            <a:r>
              <a:rPr lang="en-US" altLang="ko-KR" sz="1600" dirty="0">
                <a:latin typeface="GyeonggiTitleOTF Medium" panose="02020603020101020101" pitchFamily="18" charset="-127"/>
                <a:ea typeface="GyeonggiTitleOTF Medium" panose="02020603020101020101" pitchFamily="18" charset="-127"/>
              </a:rPr>
              <a:t>,</a:t>
            </a:r>
            <a:r>
              <a:rPr lang="ko-KR" altLang="en-US" sz="1600" dirty="0">
                <a:latin typeface="GyeonggiTitleOTF Medium" panose="02020603020101020101" pitchFamily="18" charset="-127"/>
                <a:ea typeface="GyeonggiTitleOTF Medium" panose="02020603020101020101" pitchFamily="18" charset="-127"/>
              </a:rPr>
              <a:t> </a:t>
            </a:r>
            <a:r>
              <a:rPr lang="en-US" altLang="ko-KR" sz="1600" dirty="0">
                <a:latin typeface="GyeonggiTitleOTF Medium" panose="02020603020101020101" pitchFamily="18" charset="-127"/>
                <a:ea typeface="GyeonggiTitleOTF Medium" panose="02020603020101020101" pitchFamily="18" charset="-127"/>
              </a:rPr>
              <a:t>LLM</a:t>
            </a:r>
            <a:r>
              <a:rPr lang="ko-KR" altLang="en-US" sz="1600" dirty="0" err="1">
                <a:latin typeface="GyeonggiTitleOTF Medium" panose="02020603020101020101" pitchFamily="18" charset="-127"/>
                <a:ea typeface="GyeonggiTitleOTF Medium" panose="02020603020101020101" pitchFamily="18" charset="-127"/>
              </a:rPr>
              <a:t>으로</a:t>
            </a:r>
            <a:r>
              <a:rPr lang="ko-KR" altLang="en-US" sz="1600" dirty="0">
                <a:latin typeface="GyeonggiTitleOTF Medium" panose="02020603020101020101" pitchFamily="18" charset="-127"/>
                <a:ea typeface="GyeonggiTitleOTF Medium" panose="02020603020101020101" pitchFamily="18" charset="-127"/>
              </a:rPr>
              <a:t> 하여금 </a:t>
            </a:r>
            <a:r>
              <a:rPr lang="en-US" altLang="ko-KR" sz="1600" dirty="0">
                <a:latin typeface="GyeonggiTitleOTF Medium" panose="02020603020101020101" pitchFamily="18" charset="-127"/>
                <a:ea typeface="GyeonggiTitleOTF Medium" panose="02020603020101020101" pitchFamily="18" charset="-127"/>
              </a:rPr>
              <a:t>cypher</a:t>
            </a:r>
            <a:r>
              <a:rPr lang="ko-KR" altLang="en-US" sz="1600" dirty="0">
                <a:ea typeface="GyeonggiTitleOTF Medium" panose="02020603020101020101" pitchFamily="18" charset="-127"/>
              </a:rPr>
              <a:t> 문 생성하게 함</a:t>
            </a:r>
            <a:endParaRPr lang="en-US" altLang="ko-KR" sz="1600" dirty="0">
              <a:latin typeface="GyeonggiTitleOTF Medium" panose="02020603020101020101" pitchFamily="18" charset="-127"/>
              <a:ea typeface="GyeonggiTitleOTF Medium" panose="02020603020101020101" pitchFamily="18" charset="-127"/>
            </a:endParaRPr>
          </a:p>
          <a:p>
            <a:pPr lvl="1">
              <a:buFont typeface="Wingdings" pitchFamily="2" charset="2"/>
              <a:buChar char="§"/>
            </a:pPr>
            <a:endParaRPr lang="en-US" altLang="ko-KR" sz="1600" dirty="0">
              <a:latin typeface="GyeonggiTitleOTF Medium" panose="02020603020101020101" pitchFamily="18" charset="-127"/>
              <a:ea typeface="GyeonggiTitleOTF Medium" panose="02020603020101020101" pitchFamily="18" charset="-127"/>
            </a:endParaRPr>
          </a:p>
          <a:p>
            <a:pPr marL="457200" lvl="1" indent="0">
              <a:buNone/>
            </a:pPr>
            <a:endParaRPr lang="en" altLang="ko-Kore-KR" sz="1600" dirty="0">
              <a:latin typeface="GyeonggiTitleOTF Medium" panose="02020603020101020101" pitchFamily="18" charset="-127"/>
              <a:ea typeface="GyeonggiTitleOTF Medium" panose="02020603020101020101" pitchFamily="18" charset="-127"/>
            </a:endParaRPr>
          </a:p>
          <a:p>
            <a:pPr marL="0" indent="0">
              <a:buNone/>
            </a:pPr>
            <a:endParaRPr lang="ko-Kore-KR" altLang="en-US" sz="2400" dirty="0">
              <a:latin typeface="GyeonggiTitleOTF Medium" panose="02020603020101020101" pitchFamily="18" charset="-127"/>
              <a:ea typeface="GyeonggiTitleOTF Medium" panose="02020603020101020101" pitchFamily="18" charset="-127"/>
            </a:endParaRPr>
          </a:p>
        </p:txBody>
      </p:sp>
      <p:pic>
        <p:nvPicPr>
          <p:cNvPr id="2" name="그림 1">
            <a:extLst>
              <a:ext uri="{FF2B5EF4-FFF2-40B4-BE49-F238E27FC236}">
                <a16:creationId xmlns:a16="http://schemas.microsoft.com/office/drawing/2014/main" id="{BC279250-15DA-FAF6-407B-6BB05DD172AB}"/>
              </a:ext>
            </a:extLst>
          </p:cNvPr>
          <p:cNvPicPr>
            <a:picLocks noChangeAspect="1"/>
          </p:cNvPicPr>
          <p:nvPr/>
        </p:nvPicPr>
        <p:blipFill>
          <a:blip r:embed="rId3"/>
          <a:stretch>
            <a:fillRect/>
          </a:stretch>
        </p:blipFill>
        <p:spPr>
          <a:xfrm>
            <a:off x="628650" y="2272406"/>
            <a:ext cx="7752001" cy="3568381"/>
          </a:xfrm>
          <a:prstGeom prst="rect">
            <a:avLst/>
          </a:prstGeom>
        </p:spPr>
      </p:pic>
      <p:sp>
        <p:nvSpPr>
          <p:cNvPr id="4" name="직사각형 3">
            <a:extLst>
              <a:ext uri="{FF2B5EF4-FFF2-40B4-BE49-F238E27FC236}">
                <a16:creationId xmlns:a16="http://schemas.microsoft.com/office/drawing/2014/main" id="{5024A42B-DA23-AA29-C09C-34A6D67FEE1A}"/>
              </a:ext>
            </a:extLst>
          </p:cNvPr>
          <p:cNvSpPr/>
          <p:nvPr/>
        </p:nvSpPr>
        <p:spPr>
          <a:xfrm>
            <a:off x="1896040" y="5244353"/>
            <a:ext cx="3106265" cy="25549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9892262"/>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8382</TotalTime>
  <Words>2117</Words>
  <Application>Microsoft Macintosh PowerPoint</Application>
  <PresentationFormat>화면 슬라이드 쇼(4:3)</PresentationFormat>
  <Paragraphs>216</Paragraphs>
  <Slides>26</Slides>
  <Notes>20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26</vt:i4>
      </vt:variant>
    </vt:vector>
  </HeadingPairs>
  <TitlesOfParts>
    <vt:vector size="33" baseType="lpstr">
      <vt:lpstr>Wingdings</vt:lpstr>
      <vt:lpstr>GyeonggiTitleOTF Medium</vt:lpstr>
      <vt:lpstr>Arial</vt:lpstr>
      <vt:lpstr>경기천년바탕 Regular</vt:lpstr>
      <vt:lpstr>GyeonggiTitleOTF Medium</vt:lpstr>
      <vt:lpstr>Calibri</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조희진</dc:creator>
  <cp:lastModifiedBy>조희진</cp:lastModifiedBy>
  <cp:revision>264</cp:revision>
  <dcterms:created xsi:type="dcterms:W3CDTF">2023-05-28T14:12:31Z</dcterms:created>
  <dcterms:modified xsi:type="dcterms:W3CDTF">2023-10-05T07:42:49Z</dcterms:modified>
</cp:coreProperties>
</file>